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handoutMasterIdLst>
    <p:handoutMasterId r:id="rId12"/>
  </p:handoutMasterIdLst>
  <p:sldIdLst>
    <p:sldId id="256" r:id="rId3"/>
    <p:sldId id="257" r:id="rId4"/>
    <p:sldId id="259" r:id="rId5"/>
    <p:sldId id="258" r:id="rId6"/>
    <p:sldId id="260" r:id="rId7"/>
    <p:sldId id="264" r:id="rId8"/>
    <p:sldId id="263" r:id="rId9"/>
    <p:sldId id="265" r:id="rId10"/>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9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9079" y="0"/>
            <a:ext cx="2914015" cy="493713"/>
          </a:xfrm>
          <a:prstGeom prst="rect">
            <a:avLst/>
          </a:prstGeom>
        </p:spPr>
        <p:txBody>
          <a:bodyPr vert="horz" lIns="91440" tIns="45720" rIns="91440" bIns="45720" rtlCol="0"/>
          <a:lstStyle>
            <a:lvl1pPr algn="r">
              <a:defRPr sz="1200"/>
            </a:lvl1pPr>
          </a:lstStyle>
          <a:p>
            <a:fld id="{61E419C2-CCD6-4049-B640-C79EBFEAC145}" type="datetimeFigureOut">
              <a:rPr lang="en-GB" smtClean="0"/>
              <a:t>15/07/2016</a:t>
            </a:fld>
            <a:endParaRPr lang="en-GB"/>
          </a:p>
        </p:txBody>
      </p:sp>
      <p:sp>
        <p:nvSpPr>
          <p:cNvPr id="4" name="Footer Placeholder 3"/>
          <p:cNvSpPr>
            <a:spLocks noGrp="1"/>
          </p:cNvSpPr>
          <p:nvPr>
            <p:ph type="ftr" sz="quarter" idx="2"/>
          </p:nvPr>
        </p:nvSpPr>
        <p:spPr>
          <a:xfrm>
            <a:off x="0" y="9378824"/>
            <a:ext cx="2914015"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9079" y="9378824"/>
            <a:ext cx="2914015" cy="493713"/>
          </a:xfrm>
          <a:prstGeom prst="rect">
            <a:avLst/>
          </a:prstGeom>
        </p:spPr>
        <p:txBody>
          <a:bodyPr vert="horz" lIns="91440" tIns="45720" rIns="91440" bIns="45720" rtlCol="0" anchor="b"/>
          <a:lstStyle>
            <a:lvl1pPr algn="r">
              <a:defRPr sz="1200"/>
            </a:lvl1pPr>
          </a:lstStyle>
          <a:p>
            <a:fld id="{80A0BC51-0621-4369-9B13-EF452D2B2C8B}" type="slidenum">
              <a:rPr lang="en-GB" smtClean="0"/>
              <a:t>‹#›</a:t>
            </a:fld>
            <a:endParaRPr lang="en-GB"/>
          </a:p>
        </p:txBody>
      </p:sp>
    </p:spTree>
    <p:extLst>
      <p:ext uri="{BB962C8B-B14F-4D97-AF65-F5344CB8AC3E}">
        <p14:creationId xmlns:p14="http://schemas.microsoft.com/office/powerpoint/2010/main" val="2831857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09079" y="0"/>
            <a:ext cx="2914015" cy="493713"/>
          </a:xfrm>
          <a:prstGeom prst="rect">
            <a:avLst/>
          </a:prstGeom>
        </p:spPr>
        <p:txBody>
          <a:bodyPr vert="horz" lIns="91440" tIns="45720" rIns="91440" bIns="45720" rtlCol="0"/>
          <a:lstStyle>
            <a:lvl1pPr algn="r">
              <a:defRPr sz="1200"/>
            </a:lvl1pPr>
          </a:lstStyle>
          <a:p>
            <a:fld id="{9A9C923A-7AC3-4775-B5EE-27B1874D5099}" type="datetimeFigureOut">
              <a:rPr lang="en-GB" smtClean="0"/>
              <a:t>15/07/2016</a:t>
            </a:fld>
            <a:endParaRPr lang="en-GB"/>
          </a:p>
        </p:txBody>
      </p:sp>
      <p:sp>
        <p:nvSpPr>
          <p:cNvPr id="4" name="Slide Image Placeholder 3"/>
          <p:cNvSpPr>
            <a:spLocks noGrp="1" noRot="1" noChangeAspect="1"/>
          </p:cNvSpPr>
          <p:nvPr>
            <p:ph type="sldImg" idx="2"/>
          </p:nvPr>
        </p:nvSpPr>
        <p:spPr>
          <a:xfrm>
            <a:off x="895350"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2465" y="4690269"/>
            <a:ext cx="537972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14015"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09079" y="9378824"/>
            <a:ext cx="2914015" cy="493713"/>
          </a:xfrm>
          <a:prstGeom prst="rect">
            <a:avLst/>
          </a:prstGeom>
        </p:spPr>
        <p:txBody>
          <a:bodyPr vert="horz" lIns="91440" tIns="45720" rIns="91440" bIns="45720" rtlCol="0" anchor="b"/>
          <a:lstStyle>
            <a:lvl1pPr algn="r">
              <a:defRPr sz="1200"/>
            </a:lvl1pPr>
          </a:lstStyle>
          <a:p>
            <a:fld id="{F5DD1C6D-669B-4D1F-BAC6-67E56BB451B8}" type="slidenum">
              <a:rPr lang="en-GB" smtClean="0"/>
              <a:t>‹#›</a:t>
            </a:fld>
            <a:endParaRPr lang="en-GB"/>
          </a:p>
        </p:txBody>
      </p:sp>
    </p:spTree>
    <p:extLst>
      <p:ext uri="{BB962C8B-B14F-4D97-AF65-F5344CB8AC3E}">
        <p14:creationId xmlns:p14="http://schemas.microsoft.com/office/powerpoint/2010/main" val="369932766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D1C6D-669B-4D1F-BAC6-67E56BB451B8}" type="slidenum">
              <a:rPr lang="en-GB" smtClean="0"/>
              <a:t>1</a:t>
            </a:fld>
            <a:endParaRPr lang="en-GB"/>
          </a:p>
        </p:txBody>
      </p:sp>
    </p:spTree>
    <p:extLst>
      <p:ext uri="{BB962C8B-B14F-4D97-AF65-F5344CB8AC3E}">
        <p14:creationId xmlns:p14="http://schemas.microsoft.com/office/powerpoint/2010/main" val="254991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D1C6D-669B-4D1F-BAC6-67E56BB451B8}" type="slidenum">
              <a:rPr lang="en-GB" smtClean="0"/>
              <a:t>2</a:t>
            </a:fld>
            <a:endParaRPr lang="en-GB"/>
          </a:p>
        </p:txBody>
      </p:sp>
    </p:spTree>
    <p:extLst>
      <p:ext uri="{BB962C8B-B14F-4D97-AF65-F5344CB8AC3E}">
        <p14:creationId xmlns:p14="http://schemas.microsoft.com/office/powerpoint/2010/main" val="135110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D1C6D-669B-4D1F-BAC6-67E56BB451B8}" type="slidenum">
              <a:rPr lang="en-GB" smtClean="0"/>
              <a:t>3</a:t>
            </a:fld>
            <a:endParaRPr lang="en-GB"/>
          </a:p>
        </p:txBody>
      </p:sp>
    </p:spTree>
    <p:extLst>
      <p:ext uri="{BB962C8B-B14F-4D97-AF65-F5344CB8AC3E}">
        <p14:creationId xmlns:p14="http://schemas.microsoft.com/office/powerpoint/2010/main" val="118967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D1C6D-669B-4D1F-BAC6-67E56BB451B8}" type="slidenum">
              <a:rPr lang="en-GB" smtClean="0"/>
              <a:t>4</a:t>
            </a:fld>
            <a:endParaRPr lang="en-GB"/>
          </a:p>
        </p:txBody>
      </p:sp>
    </p:spTree>
    <p:extLst>
      <p:ext uri="{BB962C8B-B14F-4D97-AF65-F5344CB8AC3E}">
        <p14:creationId xmlns:p14="http://schemas.microsoft.com/office/powerpoint/2010/main" val="394258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D1C6D-669B-4D1F-BAC6-67E56BB451B8}" type="slidenum">
              <a:rPr lang="en-GB" smtClean="0"/>
              <a:t>5</a:t>
            </a:fld>
            <a:endParaRPr lang="en-GB"/>
          </a:p>
        </p:txBody>
      </p:sp>
    </p:spTree>
    <p:extLst>
      <p:ext uri="{BB962C8B-B14F-4D97-AF65-F5344CB8AC3E}">
        <p14:creationId xmlns:p14="http://schemas.microsoft.com/office/powerpoint/2010/main" val="372418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8EAEC-5EFC-44CB-9A5B-5B659B0BE19E}" type="slidenum">
              <a:rPr lang="en-GB" smtClean="0"/>
              <a:t>6</a:t>
            </a:fld>
            <a:endParaRPr lang="en-GB"/>
          </a:p>
        </p:txBody>
      </p:sp>
    </p:spTree>
    <p:extLst>
      <p:ext uri="{BB962C8B-B14F-4D97-AF65-F5344CB8AC3E}">
        <p14:creationId xmlns:p14="http://schemas.microsoft.com/office/powerpoint/2010/main" val="342655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D1C6D-669B-4D1F-BAC6-67E56BB451B8}" type="slidenum">
              <a:rPr lang="en-GB" smtClean="0"/>
              <a:t>7</a:t>
            </a:fld>
            <a:endParaRPr lang="en-GB"/>
          </a:p>
        </p:txBody>
      </p:sp>
    </p:spTree>
    <p:extLst>
      <p:ext uri="{BB962C8B-B14F-4D97-AF65-F5344CB8AC3E}">
        <p14:creationId xmlns:p14="http://schemas.microsoft.com/office/powerpoint/2010/main" val="385906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DD1C6D-669B-4D1F-BAC6-67E56BB451B8}" type="slidenum">
              <a:rPr lang="en-GB" smtClean="0"/>
              <a:t>8</a:t>
            </a:fld>
            <a:endParaRPr lang="en-GB"/>
          </a:p>
        </p:txBody>
      </p:sp>
    </p:spTree>
    <p:extLst>
      <p:ext uri="{BB962C8B-B14F-4D97-AF65-F5344CB8AC3E}">
        <p14:creationId xmlns:p14="http://schemas.microsoft.com/office/powerpoint/2010/main" val="385906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E4BCF4-E035-4D0C-A78F-9B6865A157F5}"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305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E4BCF4-E035-4D0C-A78F-9B6865A157F5}"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239170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E4BCF4-E035-4D0C-A78F-9B6865A157F5}"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1531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E4BCF4-E035-4D0C-A78F-9B6865A157F5}"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178430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E4BCF4-E035-4D0C-A78F-9B6865A157F5}" type="datetimeFigureOut">
              <a:rPr lang="en-GB" smtClean="0"/>
              <a:t>15/07/2016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301787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E4BCF4-E035-4D0C-A78F-9B6865A157F5}" type="datetimeFigureOut">
              <a:rPr lang="en-GB" smtClean="0"/>
              <a:t>15/07/2016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24103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E4BCF4-E035-4D0C-A78F-9B6865A157F5}" type="datetimeFigureOut">
              <a:rPr lang="en-GB" smtClean="0"/>
              <a:t>15/07/2016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1651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E4BCF4-E035-4D0C-A78F-9B6865A157F5}" type="datetimeFigureOut">
              <a:rPr lang="en-GB" smtClean="0"/>
              <a:t>15/07/2016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418335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4BCF4-E035-4D0C-A78F-9B6865A157F5}" type="datetimeFigureOut">
              <a:rPr lang="en-GB" smtClean="0"/>
              <a:t>15/07/2016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54273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4BCF4-E035-4D0C-A78F-9B6865A157F5}" type="datetimeFigureOut">
              <a:rPr lang="en-GB" smtClean="0"/>
              <a:t>15/07/2016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143394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4BCF4-E035-4D0C-A78F-9B6865A157F5}" type="datetimeFigureOut">
              <a:rPr lang="en-GB" smtClean="0"/>
              <a:t>15/07/2016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EC9375-16D5-4CB1-A146-1D2CFFF68C21}" type="slidenum">
              <a:rPr lang="en-GB" smtClean="0"/>
              <a:t>‹#›</a:t>
            </a:fld>
            <a:endParaRPr lang="en-GB"/>
          </a:p>
        </p:txBody>
      </p:sp>
    </p:spTree>
    <p:extLst>
      <p:ext uri="{BB962C8B-B14F-4D97-AF65-F5344CB8AC3E}">
        <p14:creationId xmlns:p14="http://schemas.microsoft.com/office/powerpoint/2010/main" val="293066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4BCF4-E035-4D0C-A78F-9B6865A157F5}" type="datetimeFigureOut">
              <a:rPr lang="en-GB" smtClean="0"/>
              <a:t>15/07/2016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C9375-16D5-4CB1-A146-1D2CFFF68C21}" type="slidenum">
              <a:rPr lang="en-GB" smtClean="0"/>
              <a:t>‹#›</a:t>
            </a:fld>
            <a:endParaRPr lang="en-GB"/>
          </a:p>
        </p:txBody>
      </p:sp>
    </p:spTree>
    <p:extLst>
      <p:ext uri="{BB962C8B-B14F-4D97-AF65-F5344CB8AC3E}">
        <p14:creationId xmlns:p14="http://schemas.microsoft.com/office/powerpoint/2010/main" val="3353277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ndringdc.gov.uk/careline" TargetMode="External"/><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98" y="0"/>
            <a:ext cx="9752642" cy="688656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3" y="333286"/>
            <a:ext cx="2448272" cy="1606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755576" y="5766936"/>
            <a:ext cx="7704856" cy="1046440"/>
          </a:xfrm>
          <a:prstGeom prst="rect">
            <a:avLst/>
          </a:prstGeom>
          <a:solidFill>
            <a:srgbClr val="EB9B95">
              <a:alpha val="56000"/>
            </a:srgbClr>
          </a:solidFill>
          <a:effectLst>
            <a:glow rad="63500">
              <a:schemeClr val="accent2">
                <a:satMod val="175000"/>
                <a:alpha val="11000"/>
              </a:schemeClr>
            </a:glow>
            <a:softEdge rad="101600"/>
          </a:effectLst>
        </p:spPr>
        <p:txBody>
          <a:bodyPr wrap="square" rtlCol="0">
            <a:spAutoFit/>
          </a:bodyPr>
          <a:lstStyle/>
          <a:p>
            <a:pPr algn="ctr"/>
            <a:r>
              <a:rPr lang="en-GB" sz="6200" b="1" i="1" dirty="0" smtClean="0">
                <a:latin typeface="Garamond Antiqua" pitchFamily="18" charset="0"/>
                <a:cs typeface="Arial" pitchFamily="34" charset="0"/>
              </a:rPr>
              <a:t>Annual Report </a:t>
            </a:r>
            <a:r>
              <a:rPr lang="en-GB" sz="5000" b="1" i="1" dirty="0" smtClean="0">
                <a:latin typeface="Garamond Antiqua" pitchFamily="18" charset="0"/>
                <a:cs typeface="Arial" pitchFamily="34" charset="0"/>
              </a:rPr>
              <a:t>2015/16</a:t>
            </a:r>
            <a:endParaRPr lang="en-GB" sz="5000" b="1" i="1" dirty="0">
              <a:latin typeface="Garamond Antiqua" pitchFamily="18" charset="0"/>
              <a:cs typeface="Arial"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6296" y="333286"/>
            <a:ext cx="1728192" cy="5701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68792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1971"/>
            <a:ext cx="8784976" cy="646331"/>
          </a:xfrm>
          <a:prstGeom prst="rect">
            <a:avLst/>
          </a:prstGeom>
          <a:noFill/>
        </p:spPr>
        <p:txBody>
          <a:bodyPr wrap="square" rtlCol="0">
            <a:spAutoFit/>
          </a:bodyPr>
          <a:lstStyle/>
          <a:p>
            <a:pPr algn="ctr"/>
            <a:r>
              <a:rPr lang="en-GB" sz="3600" b="1" dirty="0" smtClean="0">
                <a:solidFill>
                  <a:srgbClr val="EB9B95"/>
                </a:solidFill>
                <a:latin typeface="Garamond Antiqua" pitchFamily="18" charset="0"/>
                <a:cs typeface="Arial" pitchFamily="34" charset="0"/>
              </a:rPr>
              <a:t>Tendring </a:t>
            </a:r>
            <a:r>
              <a:rPr lang="en-GB" sz="3600" b="1" dirty="0">
                <a:solidFill>
                  <a:srgbClr val="EB9B95"/>
                </a:solidFill>
                <a:latin typeface="Garamond Antiqua" pitchFamily="18" charset="0"/>
                <a:cs typeface="Arial" pitchFamily="34" charset="0"/>
              </a:rPr>
              <a:t>C</a:t>
            </a:r>
            <a:r>
              <a:rPr lang="en-GB" sz="3600" b="1" dirty="0" smtClean="0">
                <a:solidFill>
                  <a:srgbClr val="EB9B95"/>
                </a:solidFill>
                <a:latin typeface="Garamond Antiqua" pitchFamily="18" charset="0"/>
                <a:cs typeface="Arial" pitchFamily="34" charset="0"/>
              </a:rPr>
              <a:t>areline and our Service Users</a:t>
            </a:r>
            <a:endParaRPr lang="en-GB" sz="3600" b="1" dirty="0">
              <a:solidFill>
                <a:srgbClr val="EB9B95"/>
              </a:solidFill>
              <a:latin typeface="Garamond Antiqua" pitchFamily="18" charset="0"/>
              <a:cs typeface="Arial" pitchFamily="34" charset="0"/>
            </a:endParaRPr>
          </a:p>
        </p:txBody>
      </p:sp>
      <p:sp>
        <p:nvSpPr>
          <p:cNvPr id="5" name="Rectangle 4"/>
          <p:cNvSpPr/>
          <p:nvPr/>
        </p:nvSpPr>
        <p:spPr>
          <a:xfrm>
            <a:off x="251520" y="836712"/>
            <a:ext cx="8424936" cy="307777"/>
          </a:xfrm>
          <a:prstGeom prst="rect">
            <a:avLst/>
          </a:prstGeom>
        </p:spPr>
        <p:txBody>
          <a:bodyPr wrap="square">
            <a:spAutoFit/>
          </a:bodyPr>
          <a:lstStyle/>
          <a:p>
            <a:pPr fontAlgn="base">
              <a:spcBef>
                <a:spcPts val="1200"/>
              </a:spcBef>
              <a:spcAft>
                <a:spcPts val="300"/>
              </a:spcAft>
            </a:pPr>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Corporate Goal - </a:t>
            </a:r>
            <a:r>
              <a:rPr lang="en-GB" sz="1400" i="1" dirty="0" smtClean="0">
                <a:solidFill>
                  <a:schemeClr val="tx2">
                    <a:lumMod val="75000"/>
                  </a:schemeClr>
                </a:solidFill>
                <a:latin typeface="Estrangelo Edessa" panose="03080600000000000000" pitchFamily="66" charset="0"/>
                <a:cs typeface="Estrangelo Edessa" panose="03080600000000000000" pitchFamily="66" charset="0"/>
              </a:rPr>
              <a:t>Support older people to live independently in their own homes.</a:t>
            </a:r>
          </a:p>
        </p:txBody>
      </p:sp>
      <p:sp>
        <p:nvSpPr>
          <p:cNvPr id="6" name="Rectangle 5"/>
          <p:cNvSpPr/>
          <p:nvPr/>
        </p:nvSpPr>
        <p:spPr>
          <a:xfrm>
            <a:off x="251520" y="1106160"/>
            <a:ext cx="8568952" cy="523220"/>
          </a:xfrm>
          <a:prstGeom prst="rect">
            <a:avLst/>
          </a:prstGeom>
        </p:spPr>
        <p:txBody>
          <a:bodyPr wrap="square">
            <a:spAutoFit/>
          </a:bodyPr>
          <a:lstStyle/>
          <a:p>
            <a:pPr lvl="0" fontAlgn="base">
              <a:spcBef>
                <a:spcPts val="1200"/>
              </a:spcBef>
              <a:spcAft>
                <a:spcPts val="300"/>
              </a:spcAft>
            </a:pPr>
            <a:r>
              <a:rPr lang="en-US" sz="1400" dirty="0">
                <a:solidFill>
                  <a:schemeClr val="tx2">
                    <a:lumMod val="75000"/>
                  </a:schemeClr>
                </a:solidFill>
                <a:latin typeface="Estrangelo Edessa" panose="03080600000000000000" pitchFamily="66" charset="0"/>
                <a:cs typeface="Estrangelo Edessa" panose="03080600000000000000" pitchFamily="66" charset="0"/>
              </a:rPr>
              <a:t>Mission </a:t>
            </a:r>
            <a:r>
              <a:rPr lang="en-US" sz="1400" dirty="0" smtClean="0">
                <a:solidFill>
                  <a:schemeClr val="tx2">
                    <a:lumMod val="75000"/>
                  </a:schemeClr>
                </a:solidFill>
                <a:latin typeface="Estrangelo Edessa" panose="03080600000000000000" pitchFamily="66" charset="0"/>
                <a:cs typeface="Estrangelo Edessa" panose="03080600000000000000" pitchFamily="66" charset="0"/>
              </a:rPr>
              <a:t>Statement - </a:t>
            </a:r>
            <a:r>
              <a:rPr lang="en-US" sz="1400" i="1" dirty="0" smtClean="0">
                <a:solidFill>
                  <a:schemeClr val="tx2">
                    <a:lumMod val="75000"/>
                  </a:schemeClr>
                </a:solidFill>
                <a:latin typeface="Estrangelo Edessa" panose="03080600000000000000" pitchFamily="66" charset="0"/>
                <a:cs typeface="Estrangelo Edessa" panose="03080600000000000000" pitchFamily="66" charset="0"/>
              </a:rPr>
              <a:t>“To </a:t>
            </a:r>
            <a:r>
              <a:rPr lang="en-US" sz="1400" i="1" dirty="0">
                <a:solidFill>
                  <a:schemeClr val="tx2">
                    <a:lumMod val="75000"/>
                  </a:schemeClr>
                </a:solidFill>
                <a:latin typeface="Estrangelo Edessa" panose="03080600000000000000" pitchFamily="66" charset="0"/>
                <a:cs typeface="Estrangelo Edessa" panose="03080600000000000000" pitchFamily="66" charset="0"/>
              </a:rPr>
              <a:t>provide a professional installation, call-handling and response service, enabling Service Users to maintain independent living, with dignity and peace of mind.”</a:t>
            </a:r>
          </a:p>
        </p:txBody>
      </p:sp>
      <p:sp>
        <p:nvSpPr>
          <p:cNvPr id="2" name="Rectangle 1"/>
          <p:cNvSpPr/>
          <p:nvPr/>
        </p:nvSpPr>
        <p:spPr>
          <a:xfrm>
            <a:off x="3707904" y="1700808"/>
            <a:ext cx="5040560" cy="2031325"/>
          </a:xfrm>
          <a:prstGeom prst="rect">
            <a:avLst/>
          </a:prstGeom>
        </p:spPr>
        <p:txBody>
          <a:bodyPr wrap="square">
            <a:spAutoFit/>
          </a:bodyPr>
          <a:lstStyle/>
          <a:p>
            <a:r>
              <a:rPr lang="en-GB" sz="1400" b="1" dirty="0">
                <a:latin typeface="Estrangelo Edessa" panose="03080600000000000000" pitchFamily="66" charset="0"/>
                <a:cs typeface="Estrangelo Edessa" panose="03080600000000000000" pitchFamily="66" charset="0"/>
              </a:rPr>
              <a:t>Tendring Careline </a:t>
            </a:r>
            <a:r>
              <a:rPr lang="en-GB" sz="1400" dirty="0">
                <a:latin typeface="Estrangelo Edessa" panose="03080600000000000000" pitchFamily="66" charset="0"/>
                <a:cs typeface="Estrangelo Edessa" panose="03080600000000000000" pitchFamily="66" charset="0"/>
              </a:rPr>
              <a:t>is a community alarm service offered 24 hours a day, 365 days-a-year and based in Clacton-on-Sea. It provides </a:t>
            </a:r>
            <a:r>
              <a:rPr lang="en-GB" sz="1400" dirty="0" smtClean="0">
                <a:latin typeface="Estrangelo Edessa" panose="03080600000000000000" pitchFamily="66" charset="0"/>
                <a:cs typeface="Estrangelo Edessa" panose="03080600000000000000" pitchFamily="66" charset="0"/>
              </a:rPr>
              <a:t>installation and monitoring of alarms, and </a:t>
            </a:r>
            <a:r>
              <a:rPr lang="en-GB" sz="1400" dirty="0">
                <a:latin typeface="Estrangelo Edessa" panose="03080600000000000000" pitchFamily="66" charset="0"/>
                <a:cs typeface="Estrangelo Edessa" panose="03080600000000000000" pitchFamily="66" charset="0"/>
              </a:rPr>
              <a:t>response to Service Users who live in the Tendring </a:t>
            </a:r>
            <a:r>
              <a:rPr lang="en-GB" sz="1400" dirty="0" smtClean="0">
                <a:latin typeface="Estrangelo Edessa" panose="03080600000000000000" pitchFamily="66" charset="0"/>
                <a:cs typeface="Estrangelo Edessa" panose="03080600000000000000" pitchFamily="66" charset="0"/>
              </a:rPr>
              <a:t>area. We </a:t>
            </a:r>
            <a:r>
              <a:rPr lang="en-GB" sz="1400" dirty="0">
                <a:latin typeface="Estrangelo Edessa" panose="03080600000000000000" pitchFamily="66" charset="0"/>
                <a:cs typeface="Estrangelo Edessa" panose="03080600000000000000" pitchFamily="66" charset="0"/>
              </a:rPr>
              <a:t>also </a:t>
            </a:r>
            <a:r>
              <a:rPr lang="en-GB" sz="1400" dirty="0" smtClean="0">
                <a:latin typeface="Estrangelo Edessa" panose="03080600000000000000" pitchFamily="66" charset="0"/>
                <a:cs typeface="Estrangelo Edessa" panose="03080600000000000000" pitchFamily="66" charset="0"/>
              </a:rPr>
              <a:t>offer monitoring </a:t>
            </a:r>
            <a:r>
              <a:rPr lang="en-GB" sz="1400" dirty="0">
                <a:latin typeface="Estrangelo Edessa" panose="03080600000000000000" pitchFamily="66" charset="0"/>
                <a:cs typeface="Estrangelo Edessa" panose="03080600000000000000" pitchFamily="66" charset="0"/>
              </a:rPr>
              <a:t>services to a number of other landlords </a:t>
            </a:r>
            <a:r>
              <a:rPr lang="en-GB" sz="1400" dirty="0" smtClean="0">
                <a:latin typeface="Estrangelo Edessa" panose="03080600000000000000" pitchFamily="66" charset="0"/>
                <a:cs typeface="Estrangelo Edessa" panose="03080600000000000000" pitchFamily="66" charset="0"/>
              </a:rPr>
              <a:t>locally, </a:t>
            </a:r>
            <a:r>
              <a:rPr lang="en-GB" sz="1400" dirty="0" smtClean="0">
                <a:latin typeface="Estrangelo Edessa" panose="03080600000000000000" pitchFamily="66" charset="0"/>
                <a:cs typeface="Estrangelo Edessa" panose="03080600000000000000" pitchFamily="66" charset="0"/>
              </a:rPr>
              <a:t>and overnight and weekend services across central Essex.  </a:t>
            </a:r>
            <a:r>
              <a:rPr lang="en-GB" sz="1400" dirty="0">
                <a:latin typeface="Estrangelo Edessa" panose="03080600000000000000" pitchFamily="66" charset="0"/>
                <a:cs typeface="Estrangelo Edessa" panose="03080600000000000000" pitchFamily="66" charset="0"/>
              </a:rPr>
              <a:t>Around 3,000 Service Users in </a:t>
            </a:r>
            <a:r>
              <a:rPr lang="en-GB" sz="1400" dirty="0" smtClean="0">
                <a:latin typeface="Estrangelo Edessa" panose="03080600000000000000" pitchFamily="66" charset="0"/>
                <a:cs typeface="Estrangelo Edessa" panose="03080600000000000000" pitchFamily="66" charset="0"/>
              </a:rPr>
              <a:t>Council owned </a:t>
            </a:r>
            <a:r>
              <a:rPr lang="en-GB" sz="1400" dirty="0">
                <a:latin typeface="Estrangelo Edessa" panose="03080600000000000000" pitchFamily="66" charset="0"/>
                <a:cs typeface="Estrangelo Edessa" panose="03080600000000000000" pitchFamily="66" charset="0"/>
              </a:rPr>
              <a:t>homes, in sheltered accommodation and private dwellings currently benefit from the service </a:t>
            </a:r>
            <a:r>
              <a:rPr lang="en-GB" sz="1400" dirty="0" smtClean="0">
                <a:latin typeface="Estrangelo Edessa" panose="03080600000000000000" pitchFamily="66" charset="0"/>
                <a:cs typeface="Estrangelo Edessa" panose="03080600000000000000" pitchFamily="66" charset="0"/>
              </a:rPr>
              <a:t>in Tendring with </a:t>
            </a:r>
            <a:r>
              <a:rPr lang="en-GB" sz="1400" dirty="0">
                <a:latin typeface="Estrangelo Edessa" panose="03080600000000000000" pitchFamily="66" charset="0"/>
                <a:cs typeface="Estrangelo Edessa" panose="03080600000000000000" pitchFamily="66" charset="0"/>
              </a:rPr>
              <a:t>an age range of </a:t>
            </a:r>
            <a:r>
              <a:rPr lang="en-GB" sz="1400" dirty="0" smtClean="0">
                <a:latin typeface="Estrangelo Edessa" panose="03080600000000000000" pitchFamily="66" charset="0"/>
                <a:cs typeface="Estrangelo Edessa" panose="03080600000000000000" pitchFamily="66" charset="0"/>
              </a:rPr>
              <a:t>  4 </a:t>
            </a:r>
            <a:r>
              <a:rPr lang="en-GB" sz="1400" dirty="0">
                <a:latin typeface="Estrangelo Edessa" panose="03080600000000000000" pitchFamily="66" charset="0"/>
                <a:cs typeface="Estrangelo Edessa" panose="03080600000000000000" pitchFamily="66" charset="0"/>
              </a:rPr>
              <a:t>Years – 101 Years!</a:t>
            </a:r>
          </a:p>
        </p:txBody>
      </p:sp>
      <p:sp>
        <p:nvSpPr>
          <p:cNvPr id="8" name="Rectangle 7"/>
          <p:cNvSpPr/>
          <p:nvPr/>
        </p:nvSpPr>
        <p:spPr>
          <a:xfrm>
            <a:off x="251520" y="3916213"/>
            <a:ext cx="8568952" cy="1384995"/>
          </a:xfrm>
          <a:prstGeom prst="rect">
            <a:avLst/>
          </a:prstGeom>
        </p:spPr>
        <p:txBody>
          <a:bodyPr wrap="square">
            <a:spAutoFit/>
          </a:bodyPr>
          <a:lstStyle/>
          <a:p>
            <a:r>
              <a:rPr lang="en-GB" sz="1400" dirty="0">
                <a:solidFill>
                  <a:schemeClr val="tx2">
                    <a:lumMod val="75000"/>
                  </a:schemeClr>
                </a:solidFill>
                <a:latin typeface="Estrangelo Edessa" panose="03080600000000000000" pitchFamily="66" charset="0"/>
                <a:cs typeface="Estrangelo Edessa" panose="03080600000000000000" pitchFamily="66" charset="0"/>
              </a:rPr>
              <a:t>In June 2010 we moved into our new, purpose built Control Centre, in Barnes House.  The new </a:t>
            </a:r>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Centre </a:t>
            </a:r>
            <a:r>
              <a:rPr lang="en-GB" sz="1400" dirty="0">
                <a:solidFill>
                  <a:schemeClr val="tx2">
                    <a:lumMod val="75000"/>
                  </a:schemeClr>
                </a:solidFill>
                <a:latin typeface="Estrangelo Edessa" panose="03080600000000000000" pitchFamily="66" charset="0"/>
                <a:cs typeface="Estrangelo Edessa" panose="03080600000000000000" pitchFamily="66" charset="0"/>
              </a:rPr>
              <a:t>was equipped with the latest technology, which has allowed us to improve our monitoring service and we keep abreast of other emergent technologies so that we can keep people living independently in their own homes for longer. All equipment is supplied to Service Users on a needs assessment basis. We take great pride in the knowledge that we have the ability to cater for the diversity that we find across the district.</a:t>
            </a:r>
          </a:p>
          <a:p>
            <a:r>
              <a:rPr lang="en-GB" sz="1400" dirty="0" smtClean="0">
                <a:latin typeface="Estrangelo Edessa" panose="03080600000000000000" pitchFamily="66" charset="0"/>
                <a:cs typeface="Estrangelo Edessa" panose="03080600000000000000" pitchFamily="66" charset="0"/>
              </a:rPr>
              <a:t> </a:t>
            </a:r>
            <a:endParaRPr lang="en-GB" sz="1400" dirty="0">
              <a:latin typeface="Estrangelo Edessa" panose="03080600000000000000" pitchFamily="66" charset="0"/>
              <a:cs typeface="Estrangelo Edessa" panose="03080600000000000000" pitchFamily="66" charset="0"/>
            </a:endParaRPr>
          </a:p>
        </p:txBody>
      </p:sp>
      <p:sp>
        <p:nvSpPr>
          <p:cNvPr id="9" name="Rectangle 8"/>
          <p:cNvSpPr/>
          <p:nvPr/>
        </p:nvSpPr>
        <p:spPr>
          <a:xfrm>
            <a:off x="245118" y="5211197"/>
            <a:ext cx="5839050" cy="954107"/>
          </a:xfrm>
          <a:prstGeom prst="rect">
            <a:avLst/>
          </a:prstGeom>
        </p:spPr>
        <p:txBody>
          <a:bodyPr wrap="square">
            <a:spAutoFit/>
          </a:bodyPr>
          <a:lstStyle/>
          <a:p>
            <a:r>
              <a:rPr lang="en-GB" sz="1400" dirty="0">
                <a:latin typeface="Estrangelo Edessa" panose="03080600000000000000" pitchFamily="66" charset="0"/>
                <a:cs typeface="Estrangelo Edessa" panose="03080600000000000000" pitchFamily="66" charset="0"/>
              </a:rPr>
              <a:t>We also operate 10 Sheltered Housing Schemes where staff are on hand, or on call 24-hours-a-day.  Residents also have use of the same equipment as those living in their own homes and calls are either handled on-site by staff during normal working hours, or via our C</a:t>
            </a:r>
            <a:r>
              <a:rPr lang="en-GB" sz="1400" dirty="0" smtClean="0">
                <a:latin typeface="Estrangelo Edessa" panose="03080600000000000000" pitchFamily="66" charset="0"/>
                <a:cs typeface="Estrangelo Edessa" panose="03080600000000000000" pitchFamily="66" charset="0"/>
              </a:rPr>
              <a:t>ontrol </a:t>
            </a:r>
            <a:r>
              <a:rPr lang="en-GB" sz="1400" dirty="0">
                <a:latin typeface="Estrangelo Edessa" panose="03080600000000000000" pitchFamily="66" charset="0"/>
                <a:cs typeface="Estrangelo Edessa" panose="03080600000000000000" pitchFamily="66" charset="0"/>
              </a:rPr>
              <a:t>C</a:t>
            </a:r>
            <a:r>
              <a:rPr lang="en-GB" sz="1400" dirty="0" smtClean="0">
                <a:latin typeface="Estrangelo Edessa" panose="03080600000000000000" pitchFamily="66" charset="0"/>
                <a:cs typeface="Estrangelo Edessa" panose="03080600000000000000" pitchFamily="66" charset="0"/>
              </a:rPr>
              <a:t>entre </a:t>
            </a:r>
            <a:r>
              <a:rPr lang="en-GB" sz="1400" dirty="0">
                <a:latin typeface="Estrangelo Edessa" panose="03080600000000000000" pitchFamily="66" charset="0"/>
                <a:cs typeface="Estrangelo Edessa" panose="03080600000000000000" pitchFamily="66" charset="0"/>
              </a:rPr>
              <a:t>out of hours.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101" y="4941168"/>
            <a:ext cx="2204347" cy="14638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1820821"/>
            <a:ext cx="2736304" cy="1824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6732240" y="6381328"/>
            <a:ext cx="1714359" cy="307777"/>
          </a:xfrm>
          <a:prstGeom prst="rect">
            <a:avLst/>
          </a:prstGeom>
          <a:noFill/>
        </p:spPr>
        <p:txBody>
          <a:bodyPr wrap="square" rtlCol="0">
            <a:spAutoFit/>
          </a:bodyPr>
          <a:lstStyle/>
          <a:p>
            <a:pPr algn="ctr"/>
            <a:r>
              <a:rPr lang="en-GB" sz="1400" dirty="0">
                <a:latin typeface="Estrangelo Edessa" panose="03080600000000000000" pitchFamily="66" charset="0"/>
                <a:cs typeface="Estrangelo Edessa" panose="03080600000000000000" pitchFamily="66" charset="0"/>
              </a:rPr>
              <a:t>Greenfields, </a:t>
            </a:r>
            <a:r>
              <a:rPr lang="en-GB" sz="1400" dirty="0" smtClean="0">
                <a:latin typeface="Estrangelo Edessa" panose="03080600000000000000" pitchFamily="66" charset="0"/>
                <a:cs typeface="Estrangelo Edessa" panose="03080600000000000000" pitchFamily="66" charset="0"/>
              </a:rPr>
              <a:t>Frinton</a:t>
            </a:r>
            <a:endParaRPr lang="en-GB" sz="1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787241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1800" y="181971"/>
            <a:ext cx="3669404" cy="646331"/>
          </a:xfrm>
          <a:prstGeom prst="rect">
            <a:avLst/>
          </a:prstGeom>
          <a:noFill/>
        </p:spPr>
        <p:txBody>
          <a:bodyPr wrap="square" rtlCol="0">
            <a:spAutoFit/>
          </a:bodyPr>
          <a:lstStyle/>
          <a:p>
            <a:r>
              <a:rPr lang="en-GB" sz="3600" b="1" dirty="0" smtClean="0">
                <a:solidFill>
                  <a:srgbClr val="EB9B95"/>
                </a:solidFill>
                <a:latin typeface="Garamond Antiqua" pitchFamily="18" charset="0"/>
                <a:cs typeface="Arial" pitchFamily="34" charset="0"/>
              </a:rPr>
              <a:t>Our performance</a:t>
            </a:r>
            <a:endParaRPr lang="en-GB" sz="3600" b="1" dirty="0">
              <a:solidFill>
                <a:srgbClr val="EB9B95"/>
              </a:solidFill>
              <a:latin typeface="Garamond Antiqua" pitchFamily="18" charset="0"/>
              <a:cs typeface="Arial" pitchFamily="34" charset="0"/>
            </a:endParaRPr>
          </a:p>
        </p:txBody>
      </p:sp>
      <p:sp>
        <p:nvSpPr>
          <p:cNvPr id="5" name="Rectangle 4"/>
          <p:cNvSpPr/>
          <p:nvPr/>
        </p:nvSpPr>
        <p:spPr>
          <a:xfrm>
            <a:off x="467544" y="828302"/>
            <a:ext cx="8496944" cy="1292662"/>
          </a:xfrm>
          <a:prstGeom prst="rect">
            <a:avLst/>
          </a:prstGeom>
        </p:spPr>
        <p:txBody>
          <a:bodyPr wrap="square">
            <a:spAutoFit/>
          </a:bodyPr>
          <a:lstStyle/>
          <a:p>
            <a:r>
              <a:rPr lang="en-GB" sz="1300" dirty="0" smtClean="0">
                <a:latin typeface="Estrangelo Edessa" panose="03080600000000000000" pitchFamily="66" charset="0"/>
                <a:cs typeface="Estrangelo Edessa" panose="03080600000000000000" pitchFamily="66" charset="0"/>
              </a:rPr>
              <a:t>In order to illustrate how we are performing, we measure a range of indicators.  Many of these are industry standard as set by the Telecare Services Association and allow us to compare our performance with similar service providers. They also allow us to track progress.</a:t>
            </a:r>
          </a:p>
          <a:p>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 </a:t>
            </a:r>
          </a:p>
          <a:p>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We have broken the results down by each area that is being measured.  Each indicator describes what area it is measuring, the target and our performance against that target.  </a:t>
            </a:r>
            <a:endParaRPr lang="en-GB" sz="1300" dirty="0">
              <a:solidFill>
                <a:schemeClr val="tx2">
                  <a:lumMod val="75000"/>
                </a:schemeClr>
              </a:solidFill>
              <a:latin typeface="Estrangelo Edessa" panose="03080600000000000000" pitchFamily="66" charset="0"/>
              <a:cs typeface="Estrangelo Edessa" panose="03080600000000000000"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22217566"/>
              </p:ext>
            </p:extLst>
          </p:nvPr>
        </p:nvGraphicFramePr>
        <p:xfrm>
          <a:off x="366216" y="2221960"/>
          <a:ext cx="8454255" cy="4159368"/>
        </p:xfrm>
        <a:graphic>
          <a:graphicData uri="http://schemas.openxmlformats.org/drawingml/2006/table">
            <a:tbl>
              <a:tblPr/>
              <a:tblGrid>
                <a:gridCol w="5252704"/>
                <a:gridCol w="1187509"/>
                <a:gridCol w="2014042"/>
              </a:tblGrid>
              <a:tr h="231076">
                <a:tc gridSpan="3">
                  <a:txBody>
                    <a:bodyPr/>
                    <a:lstStyle/>
                    <a:p>
                      <a:pPr algn="l" fontAlgn="ctr"/>
                      <a:r>
                        <a:rPr lang="en-GB" sz="1150" b="1" i="0" u="none" strike="noStrike" dirty="0">
                          <a:solidFill>
                            <a:srgbClr val="000000"/>
                          </a:solidFill>
                          <a:effectLst/>
                          <a:latin typeface="Arial"/>
                        </a:rPr>
                        <a:t>Installations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hMerge="1">
                  <a:txBody>
                    <a:bodyPr/>
                    <a:lstStyle/>
                    <a:p>
                      <a:endParaRPr lang="en-GB"/>
                    </a:p>
                  </a:txBody>
                  <a:tcPr/>
                </a:tc>
                <a:tc hMerge="1">
                  <a:txBody>
                    <a:bodyPr/>
                    <a:lstStyle/>
                    <a:p>
                      <a:endParaRPr lang="en-GB"/>
                    </a:p>
                  </a:txBody>
                  <a:tcPr/>
                </a:tc>
              </a:tr>
              <a:tr h="231076">
                <a:tc>
                  <a:txBody>
                    <a:bodyPr/>
                    <a:lstStyle/>
                    <a:p>
                      <a:pPr algn="ctr" fontAlgn="ctr"/>
                      <a:r>
                        <a:rPr lang="en-GB" sz="1150" b="1" i="0" u="none" strike="noStrike" dirty="0">
                          <a:solidFill>
                            <a:srgbClr val="000000"/>
                          </a:solidFill>
                          <a:effectLst/>
                          <a:latin typeface="Arial"/>
                        </a:rPr>
                        <a:t>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Our Performance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1076">
                <a:tc>
                  <a:txBody>
                    <a:bodyPr/>
                    <a:lstStyle/>
                    <a:p>
                      <a:pPr algn="l" fontAlgn="ctr"/>
                      <a:r>
                        <a:rPr lang="en-GB" sz="1150" b="1" i="0" u="none" strike="noStrike" dirty="0">
                          <a:solidFill>
                            <a:srgbClr val="000000"/>
                          </a:solidFill>
                          <a:effectLst/>
                          <a:latin typeface="Arial"/>
                        </a:rPr>
                        <a:t>Urgent Installations carried out within </a:t>
                      </a:r>
                      <a:r>
                        <a:rPr lang="en-GB" sz="1150" b="1" i="0" u="none" strike="noStrike" dirty="0" smtClean="0">
                          <a:solidFill>
                            <a:srgbClr val="000000"/>
                          </a:solidFill>
                          <a:effectLst/>
                          <a:latin typeface="Arial"/>
                        </a:rPr>
                        <a:t>3</a:t>
                      </a:r>
                      <a:r>
                        <a:rPr lang="en-GB" sz="1150" b="1" i="0" u="none" strike="noStrike" baseline="0" dirty="0" smtClean="0">
                          <a:solidFill>
                            <a:srgbClr val="000000"/>
                          </a:solidFill>
                          <a:effectLst/>
                          <a:latin typeface="Arial"/>
                        </a:rPr>
                        <a:t> working</a:t>
                      </a:r>
                      <a:r>
                        <a:rPr lang="en-GB" sz="1150" b="1" i="0" u="none" strike="noStrike" dirty="0" smtClean="0">
                          <a:solidFill>
                            <a:srgbClr val="000000"/>
                          </a:solidFill>
                          <a:effectLst/>
                          <a:latin typeface="Arial"/>
                        </a:rPr>
                        <a:t> </a:t>
                      </a:r>
                      <a:r>
                        <a:rPr lang="en-GB" sz="1150" b="1" i="0" u="none" strike="noStrike" dirty="0">
                          <a:solidFill>
                            <a:srgbClr val="000000"/>
                          </a:solidFill>
                          <a:effectLst/>
                          <a:latin typeface="Arial"/>
                        </a:rPr>
                        <a:t>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1" i="0" u="none" strike="noStrike" dirty="0">
                          <a:solidFill>
                            <a:srgbClr val="000000"/>
                          </a:solidFill>
                          <a:effectLst/>
                          <a:latin typeface="Arial"/>
                        </a:rPr>
                        <a:t>Remaining urgent installations carried out within </a:t>
                      </a:r>
                      <a:r>
                        <a:rPr lang="en-GB" sz="1150" b="1" i="0" u="none" strike="noStrike" dirty="0" smtClean="0">
                          <a:solidFill>
                            <a:srgbClr val="000000"/>
                          </a:solidFill>
                          <a:effectLst/>
                          <a:latin typeface="Arial"/>
                        </a:rPr>
                        <a:t>6</a:t>
                      </a:r>
                      <a:r>
                        <a:rPr lang="en-GB" sz="1150" b="1" i="0" u="none" strike="noStrike" baseline="0" dirty="0" smtClean="0">
                          <a:solidFill>
                            <a:srgbClr val="000000"/>
                          </a:solidFill>
                          <a:effectLst/>
                          <a:latin typeface="Arial"/>
                        </a:rPr>
                        <a:t> working</a:t>
                      </a:r>
                      <a:r>
                        <a:rPr lang="en-GB" sz="1150" b="1" i="0" u="none" strike="noStrike" dirty="0" smtClean="0">
                          <a:solidFill>
                            <a:srgbClr val="000000"/>
                          </a:solidFill>
                          <a:effectLst/>
                          <a:latin typeface="Arial"/>
                        </a:rPr>
                        <a:t> </a:t>
                      </a:r>
                      <a:r>
                        <a:rPr lang="en-GB" sz="1150" b="1" i="0" u="none" strike="noStrike" dirty="0">
                          <a:solidFill>
                            <a:srgbClr val="000000"/>
                          </a:solidFill>
                          <a:effectLst/>
                          <a:latin typeface="Arial"/>
                        </a:rPr>
                        <a:t>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1" i="0" u="none" strike="noStrike" dirty="0">
                          <a:solidFill>
                            <a:srgbClr val="000000"/>
                          </a:solidFill>
                          <a:effectLst/>
                          <a:latin typeface="Arial"/>
                        </a:rPr>
                        <a:t>Non-urgent installations carried out within </a:t>
                      </a:r>
                      <a:r>
                        <a:rPr lang="en-GB" sz="1150" b="1" i="0" u="none" strike="noStrike" dirty="0" smtClean="0">
                          <a:solidFill>
                            <a:srgbClr val="000000"/>
                          </a:solidFill>
                          <a:effectLst/>
                          <a:latin typeface="Arial"/>
                        </a:rPr>
                        <a:t>16 </a:t>
                      </a:r>
                      <a:r>
                        <a:rPr lang="en-GB" sz="1150" b="1" i="0" u="none" strike="noStrike" dirty="0">
                          <a:solidFill>
                            <a:srgbClr val="000000"/>
                          </a:solidFill>
                          <a:effectLst/>
                          <a:latin typeface="Arial"/>
                        </a:rPr>
                        <a:t>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99%</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1" i="0" u="none" strike="noStrike" dirty="0">
                          <a:solidFill>
                            <a:srgbClr val="000000"/>
                          </a:solidFill>
                          <a:effectLst/>
                          <a:latin typeface="Arial"/>
                        </a:rPr>
                        <a:t>Remaining non-urgent installations carried out within </a:t>
                      </a:r>
                      <a:r>
                        <a:rPr lang="en-GB" sz="1150" b="1" i="0" u="none" strike="noStrike" dirty="0" smtClean="0">
                          <a:solidFill>
                            <a:srgbClr val="000000"/>
                          </a:solidFill>
                          <a:effectLst/>
                          <a:latin typeface="Arial"/>
                        </a:rPr>
                        <a:t>21 </a:t>
                      </a:r>
                      <a:r>
                        <a:rPr lang="en-GB" sz="1150" b="1" i="0" u="none" strike="noStrike" dirty="0">
                          <a:solidFill>
                            <a:srgbClr val="000000"/>
                          </a:solidFill>
                          <a:effectLst/>
                          <a:latin typeface="Arial"/>
                        </a:rPr>
                        <a:t>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a:solidFill>
                            <a:srgbClr val="000000"/>
                          </a:solidFill>
                          <a:effectLst/>
                          <a:latin typeface="Arial"/>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gridSpan="3">
                  <a:txBody>
                    <a:bodyPr/>
                    <a:lstStyle/>
                    <a:p>
                      <a:pPr algn="l" fontAlgn="ctr"/>
                      <a:r>
                        <a:rPr lang="en-GB" sz="1150" b="1" i="0" u="none" strike="noStrike" dirty="0">
                          <a:solidFill>
                            <a:srgbClr val="000000"/>
                          </a:solidFill>
                          <a:effectLst/>
                          <a:latin typeface="Arial"/>
                        </a:rPr>
                        <a:t>Repairs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hMerge="1">
                  <a:txBody>
                    <a:bodyPr/>
                    <a:lstStyle/>
                    <a:p>
                      <a:endParaRPr lang="en-GB"/>
                    </a:p>
                  </a:txBody>
                  <a:tcPr/>
                </a:tc>
                <a:tc hMerge="1">
                  <a:txBody>
                    <a:bodyPr/>
                    <a:lstStyle/>
                    <a:p>
                      <a:endParaRPr lang="en-GB"/>
                    </a:p>
                  </a:txBody>
                  <a:tcPr/>
                </a:tc>
              </a:tr>
              <a:tr h="231076">
                <a:tc>
                  <a:txBody>
                    <a:bodyPr/>
                    <a:lstStyle/>
                    <a:p>
                      <a:pPr algn="ctr" fontAlgn="ctr"/>
                      <a:r>
                        <a:rPr lang="en-GB" sz="1150" b="1" i="0" u="none" strike="noStrike" dirty="0">
                          <a:solidFill>
                            <a:srgbClr val="000000"/>
                          </a:solidFill>
                          <a:effectLst/>
                          <a:latin typeface="Arial"/>
                        </a:rPr>
                        <a:t>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Our Performance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1076">
                <a:tc>
                  <a:txBody>
                    <a:bodyPr/>
                    <a:lstStyle/>
                    <a:p>
                      <a:pPr algn="l" fontAlgn="ctr"/>
                      <a:r>
                        <a:rPr lang="en-GB" sz="1150" b="1" i="0" u="none" strike="noStrike">
                          <a:solidFill>
                            <a:srgbClr val="000000"/>
                          </a:solidFill>
                          <a:effectLst/>
                          <a:latin typeface="Arial"/>
                        </a:rPr>
                        <a:t>Critical repairs carried out within 2 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1" i="0" u="none" strike="noStrike" dirty="0">
                          <a:solidFill>
                            <a:srgbClr val="000000"/>
                          </a:solidFill>
                          <a:effectLst/>
                          <a:latin typeface="Arial"/>
                        </a:rPr>
                        <a:t>Remaining critical repairs carried out within 4 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1" i="0" u="none" strike="noStrike" dirty="0">
                          <a:solidFill>
                            <a:srgbClr val="000000"/>
                          </a:solidFill>
                          <a:effectLst/>
                          <a:latin typeface="Arial"/>
                        </a:rPr>
                        <a:t>Non-critical repairs carried out within </a:t>
                      </a:r>
                      <a:r>
                        <a:rPr lang="en-GB" sz="1150" b="1" i="0" u="none" strike="noStrike" dirty="0" smtClean="0">
                          <a:solidFill>
                            <a:srgbClr val="000000"/>
                          </a:solidFill>
                          <a:effectLst/>
                          <a:latin typeface="Arial"/>
                        </a:rPr>
                        <a:t>11 working days</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99.58%</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1" i="0" u="none" strike="noStrike" dirty="0">
                          <a:solidFill>
                            <a:srgbClr val="000000"/>
                          </a:solidFill>
                          <a:effectLst/>
                          <a:latin typeface="Arial"/>
                        </a:rPr>
                        <a:t>Remaining non-critical repairs carried out within </a:t>
                      </a:r>
                      <a:r>
                        <a:rPr lang="en-GB" sz="1150" b="1" i="0" u="none" strike="noStrike" dirty="0" smtClean="0">
                          <a:solidFill>
                            <a:srgbClr val="000000"/>
                          </a:solidFill>
                          <a:effectLst/>
                          <a:latin typeface="Arial"/>
                        </a:rPr>
                        <a:t>16 working days</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a:solidFill>
                            <a:srgbClr val="000000"/>
                          </a:solidFill>
                          <a:effectLst/>
                          <a:latin typeface="Arial"/>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0" i="0" u="none" strike="noStrike">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gridSpan="3">
                  <a:txBody>
                    <a:bodyPr/>
                    <a:lstStyle/>
                    <a:p>
                      <a:pPr algn="l" fontAlgn="ctr"/>
                      <a:r>
                        <a:rPr lang="en-GB" sz="1150" b="1" i="0" u="none" strike="noStrike" dirty="0">
                          <a:solidFill>
                            <a:srgbClr val="000000"/>
                          </a:solidFill>
                          <a:effectLst/>
                          <a:latin typeface="Arial"/>
                        </a:rPr>
                        <a:t>Call Handling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hMerge="1">
                  <a:txBody>
                    <a:bodyPr/>
                    <a:lstStyle/>
                    <a:p>
                      <a:endParaRPr lang="en-GB"/>
                    </a:p>
                  </a:txBody>
                  <a:tcPr/>
                </a:tc>
                <a:tc hMerge="1">
                  <a:txBody>
                    <a:bodyPr/>
                    <a:lstStyle/>
                    <a:p>
                      <a:endParaRPr lang="en-GB"/>
                    </a:p>
                  </a:txBody>
                  <a:tcPr/>
                </a:tc>
              </a:tr>
              <a:tr h="231076">
                <a:tc>
                  <a:txBody>
                    <a:bodyPr/>
                    <a:lstStyle/>
                    <a:p>
                      <a:pPr algn="ctr" fontAlgn="ctr"/>
                      <a:r>
                        <a:rPr lang="en-GB" sz="1150" b="1" i="0" u="none" strike="noStrike" dirty="0">
                          <a:solidFill>
                            <a:srgbClr val="000000"/>
                          </a:solidFill>
                          <a:effectLst/>
                          <a:latin typeface="Arial"/>
                        </a:rPr>
                        <a:t>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Our Performance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1076">
                <a:tc>
                  <a:txBody>
                    <a:bodyPr/>
                    <a:lstStyle/>
                    <a:p>
                      <a:pPr algn="l" fontAlgn="ctr"/>
                      <a:r>
                        <a:rPr lang="en-GB" sz="1150" b="1" i="0" u="none" strike="noStrike">
                          <a:solidFill>
                            <a:srgbClr val="000000"/>
                          </a:solidFill>
                          <a:effectLst/>
                          <a:latin typeface="Arial"/>
                        </a:rPr>
                        <a:t>Calls answered within 1 minute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98.50</a:t>
                      </a:r>
                      <a:r>
                        <a:rPr lang="en-GB" sz="1150" b="1" i="0" u="none" strike="noStrike" dirty="0">
                          <a:solidFill>
                            <a:srgbClr val="000000"/>
                          </a:solidFill>
                          <a:effectLst/>
                          <a:latin typeface="Arial"/>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98.81%</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76">
                <a:tc>
                  <a:txBody>
                    <a:bodyPr/>
                    <a:lstStyle/>
                    <a:p>
                      <a:pPr algn="l" fontAlgn="ctr"/>
                      <a:r>
                        <a:rPr lang="en-GB" sz="1150" b="1" i="0" u="none" strike="noStrike" dirty="0">
                          <a:solidFill>
                            <a:srgbClr val="000000"/>
                          </a:solidFill>
                          <a:effectLst/>
                          <a:latin typeface="Arial"/>
                        </a:rPr>
                        <a:t>Calls answered within 3 minutes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99%</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99.92%</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171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81971"/>
            <a:ext cx="6120680" cy="646331"/>
          </a:xfrm>
          <a:prstGeom prst="rect">
            <a:avLst/>
          </a:prstGeom>
          <a:noFill/>
        </p:spPr>
        <p:txBody>
          <a:bodyPr wrap="square" rtlCol="0">
            <a:spAutoFit/>
          </a:bodyPr>
          <a:lstStyle/>
          <a:p>
            <a:pPr algn="ctr"/>
            <a:r>
              <a:rPr lang="en-GB" sz="3600" b="1" dirty="0" smtClean="0">
                <a:solidFill>
                  <a:srgbClr val="EB9B95"/>
                </a:solidFill>
                <a:latin typeface="Garamond Antiqua" pitchFamily="18" charset="0"/>
                <a:cs typeface="Arial" pitchFamily="34" charset="0"/>
              </a:rPr>
              <a:t>Our performance </a:t>
            </a:r>
            <a:r>
              <a:rPr lang="en-GB" sz="3600" b="1" dirty="0" err="1" smtClean="0">
                <a:solidFill>
                  <a:srgbClr val="EB9B95"/>
                </a:solidFill>
                <a:latin typeface="Garamond Antiqua" pitchFamily="18" charset="0"/>
                <a:cs typeface="Arial" pitchFamily="34" charset="0"/>
              </a:rPr>
              <a:t>cont</a:t>
            </a:r>
            <a:r>
              <a:rPr lang="en-GB" sz="3600" b="1" dirty="0" smtClean="0">
                <a:solidFill>
                  <a:srgbClr val="EB9B95"/>
                </a:solidFill>
                <a:latin typeface="Garamond Antiqua" pitchFamily="18" charset="0"/>
                <a:cs typeface="Arial" pitchFamily="34" charset="0"/>
              </a:rPr>
              <a:t>…</a:t>
            </a:r>
            <a:endParaRPr lang="en-GB" sz="3600" b="1" dirty="0">
              <a:solidFill>
                <a:srgbClr val="EB9B95"/>
              </a:solidFill>
              <a:latin typeface="Garamond Antiqua" pitchFamily="18"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2634136"/>
              </p:ext>
            </p:extLst>
          </p:nvPr>
        </p:nvGraphicFramePr>
        <p:xfrm>
          <a:off x="323527" y="1068710"/>
          <a:ext cx="8424937" cy="2000250"/>
        </p:xfrm>
        <a:graphic>
          <a:graphicData uri="http://schemas.openxmlformats.org/drawingml/2006/table">
            <a:tbl>
              <a:tblPr/>
              <a:tblGrid>
                <a:gridCol w="5234488"/>
                <a:gridCol w="1183391"/>
                <a:gridCol w="2007058"/>
              </a:tblGrid>
              <a:tr h="200025">
                <a:tc gridSpan="3">
                  <a:txBody>
                    <a:bodyPr/>
                    <a:lstStyle/>
                    <a:p>
                      <a:pPr algn="l" fontAlgn="ctr"/>
                      <a:r>
                        <a:rPr lang="en-GB" sz="1150" b="1" i="0" u="none" strike="noStrike" dirty="0">
                          <a:solidFill>
                            <a:srgbClr val="000000"/>
                          </a:solidFill>
                          <a:effectLst/>
                          <a:latin typeface="Arial"/>
                        </a:rPr>
                        <a:t>Responding to a call where a Mobile Support Officer is required to attend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hMerge="1">
                  <a:txBody>
                    <a:bodyPr/>
                    <a:lstStyle/>
                    <a:p>
                      <a:endParaRPr lang="en-GB"/>
                    </a:p>
                  </a:txBody>
                  <a:tcPr/>
                </a:tc>
                <a:tc hMerge="1">
                  <a:txBody>
                    <a:bodyPr/>
                    <a:lstStyle/>
                    <a:p>
                      <a:endParaRPr lang="en-GB"/>
                    </a:p>
                  </a:txBody>
                  <a:tcPr/>
                </a:tc>
              </a:tr>
              <a:tr h="200025">
                <a:tc>
                  <a:txBody>
                    <a:bodyPr/>
                    <a:lstStyle/>
                    <a:p>
                      <a:pPr algn="ctr" fontAlgn="ctr"/>
                      <a:r>
                        <a:rPr lang="en-GB" sz="1150" b="1" i="0" u="none" strike="noStrike" dirty="0">
                          <a:solidFill>
                            <a:srgbClr val="000000"/>
                          </a:solidFill>
                          <a:effectLst/>
                          <a:latin typeface="Arial"/>
                        </a:rPr>
                        <a:t>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Our Performance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00025">
                <a:tc>
                  <a:txBody>
                    <a:bodyPr/>
                    <a:lstStyle/>
                    <a:p>
                      <a:pPr algn="l" fontAlgn="ctr"/>
                      <a:r>
                        <a:rPr lang="en-GB" sz="1150" b="1" i="0" u="none" strike="noStrike">
                          <a:solidFill>
                            <a:srgbClr val="000000"/>
                          </a:solidFill>
                          <a:effectLst/>
                          <a:latin typeface="Arial"/>
                        </a:rPr>
                        <a:t>Attending an address within 45 minutes of a call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90%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97.4%</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ctr"/>
                      <a:r>
                        <a:rPr lang="en-GB" sz="1150" b="1" i="0" u="none" strike="noStrike">
                          <a:solidFill>
                            <a:srgbClr val="000000"/>
                          </a:solidFill>
                          <a:effectLst/>
                          <a:latin typeface="Arial"/>
                        </a:rPr>
                        <a:t>Attending remaining addresses within 60 minutes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a:solidFill>
                            <a:srgbClr val="000000"/>
                          </a:solidFill>
                          <a:effectLst/>
                          <a:latin typeface="Arial"/>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b"/>
                      <a:endParaRPr lang="en-GB" sz="1100" b="0" i="0" u="none" strike="noStrike" dirty="0">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gridSpan="3">
                  <a:txBody>
                    <a:bodyPr/>
                    <a:lstStyle/>
                    <a:p>
                      <a:pPr algn="l" fontAlgn="ctr"/>
                      <a:r>
                        <a:rPr lang="en-GB" sz="1150" b="1" i="0" u="none" strike="noStrike" dirty="0">
                          <a:solidFill>
                            <a:srgbClr val="000000"/>
                          </a:solidFill>
                          <a:effectLst/>
                          <a:latin typeface="Arial"/>
                        </a:rPr>
                        <a:t>Complaint handling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hMerge="1">
                  <a:txBody>
                    <a:bodyPr/>
                    <a:lstStyle/>
                    <a:p>
                      <a:endParaRPr lang="en-GB"/>
                    </a:p>
                  </a:txBody>
                  <a:tcPr/>
                </a:tc>
                <a:tc hMerge="1">
                  <a:txBody>
                    <a:bodyPr/>
                    <a:lstStyle/>
                    <a:p>
                      <a:endParaRPr lang="en-GB"/>
                    </a:p>
                  </a:txBody>
                  <a:tcPr/>
                </a:tc>
              </a:tr>
              <a:tr h="200025">
                <a:tc>
                  <a:txBody>
                    <a:bodyPr/>
                    <a:lstStyle/>
                    <a:p>
                      <a:pPr algn="ctr" fontAlgn="ctr"/>
                      <a:r>
                        <a:rPr lang="en-GB" sz="1150" b="1" i="0" u="none" strike="noStrike" dirty="0">
                          <a:solidFill>
                            <a:srgbClr val="000000"/>
                          </a:solidFill>
                          <a:effectLst/>
                          <a:latin typeface="Arial"/>
                        </a:rPr>
                        <a:t>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Our Performance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00025">
                <a:tc>
                  <a:txBody>
                    <a:bodyPr/>
                    <a:lstStyle/>
                    <a:p>
                      <a:pPr algn="l" fontAlgn="ctr"/>
                      <a:r>
                        <a:rPr lang="en-GB" sz="1150" b="1" i="0" u="none" strike="noStrike" dirty="0">
                          <a:solidFill>
                            <a:srgbClr val="000000"/>
                          </a:solidFill>
                          <a:effectLst/>
                          <a:latin typeface="Arial"/>
                        </a:rPr>
                        <a:t>Number of complaints </a:t>
                      </a:r>
                      <a:r>
                        <a:rPr lang="en-GB" sz="1150" b="1" i="0" u="none" strike="noStrike" dirty="0" smtClean="0">
                          <a:solidFill>
                            <a:srgbClr val="000000"/>
                          </a:solidFill>
                          <a:effectLst/>
                          <a:latin typeface="Arial"/>
                        </a:rPr>
                        <a:t>received </a:t>
                      </a:r>
                      <a:r>
                        <a:rPr lang="en-GB" sz="900" b="1" i="1" u="none" strike="noStrike" dirty="0" smtClean="0">
                          <a:solidFill>
                            <a:srgbClr val="000000"/>
                          </a:solidFill>
                          <a:effectLst/>
                          <a:latin typeface="Arial"/>
                        </a:rPr>
                        <a:t>(Formal Written</a:t>
                      </a:r>
                      <a:r>
                        <a:rPr lang="en-GB" sz="900" b="1" i="1" u="none" strike="noStrike" baseline="0" dirty="0" smtClean="0">
                          <a:solidFill>
                            <a:srgbClr val="000000"/>
                          </a:solidFill>
                          <a:effectLst/>
                          <a:latin typeface="Arial"/>
                        </a:rPr>
                        <a:t> Complaints)</a:t>
                      </a:r>
                      <a:endParaRPr lang="en-GB" sz="900" b="1" i="1"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150" b="1" i="0" u="none" strike="noStrike" dirty="0" smtClean="0">
                          <a:solidFill>
                            <a:srgbClr val="000000"/>
                          </a:solidFill>
                          <a:effectLst/>
                          <a:latin typeface="Arial"/>
                        </a:rPr>
                        <a:t>2</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ctr"/>
                      <a:r>
                        <a:rPr lang="en-GB" sz="1150" b="1" i="0" u="none" strike="noStrike" dirty="0">
                          <a:solidFill>
                            <a:srgbClr val="000000"/>
                          </a:solidFill>
                          <a:effectLst/>
                          <a:latin typeface="Arial"/>
                        </a:rPr>
                        <a:t>Acknowledgement of complaint sent to complainant within 5 working 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ctr"/>
                      <a:r>
                        <a:rPr lang="en-GB" sz="1150" b="1" i="0" u="none" strike="noStrike" dirty="0">
                          <a:solidFill>
                            <a:srgbClr val="000000"/>
                          </a:solidFill>
                          <a:effectLst/>
                          <a:latin typeface="Arial"/>
                        </a:rPr>
                        <a:t>Response to complaint sent to complainant within 20 days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a:solidFill>
                            <a:srgbClr val="000000"/>
                          </a:solidFill>
                          <a:effectLst/>
                          <a:latin typeface="Arial"/>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57724836"/>
              </p:ext>
            </p:extLst>
          </p:nvPr>
        </p:nvGraphicFramePr>
        <p:xfrm>
          <a:off x="323528" y="3356992"/>
          <a:ext cx="8424937" cy="1190625"/>
        </p:xfrm>
        <a:graphic>
          <a:graphicData uri="http://schemas.openxmlformats.org/drawingml/2006/table">
            <a:tbl>
              <a:tblPr/>
              <a:tblGrid>
                <a:gridCol w="3263179"/>
                <a:gridCol w="860293"/>
                <a:gridCol w="860293"/>
                <a:gridCol w="860293"/>
                <a:gridCol w="860293"/>
                <a:gridCol w="860293"/>
                <a:gridCol w="860293"/>
              </a:tblGrid>
              <a:tr h="200025">
                <a:tc>
                  <a:txBody>
                    <a:bodyPr/>
                    <a:lstStyle/>
                    <a:p>
                      <a:pPr algn="l" fontAlgn="ctr"/>
                      <a:r>
                        <a:rPr lang="en-GB" sz="1150" b="1" i="0" u="none" strike="noStrike" dirty="0">
                          <a:solidFill>
                            <a:srgbClr val="000000"/>
                          </a:solidFill>
                          <a:effectLst/>
                          <a:latin typeface="Arial"/>
                        </a:rPr>
                        <a:t>Service User satisfaction</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a:txBody>
                    <a:bodyPr/>
                    <a:lstStyle/>
                    <a:p>
                      <a:pPr algn="l" fontAlgn="ctr"/>
                      <a:r>
                        <a:rPr lang="en-GB" sz="1150" b="1" i="0" u="none" strike="noStrike" dirty="0">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gridSpan="5">
                  <a:txBody>
                    <a:bodyPr/>
                    <a:lstStyle/>
                    <a:p>
                      <a:pPr algn="ctr" fontAlgn="ctr"/>
                      <a:r>
                        <a:rPr lang="en-GB" sz="1150" b="1" i="0" u="none" strike="noStrike" dirty="0">
                          <a:solidFill>
                            <a:srgbClr val="000000"/>
                          </a:solidFill>
                          <a:effectLst/>
                          <a:latin typeface="Arial"/>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9B95">
                        <a:alpha val="75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390525">
                <a:tc>
                  <a:txBody>
                    <a:bodyPr/>
                    <a:lstStyle/>
                    <a:p>
                      <a:pPr algn="ctr" fontAlgn="ctr"/>
                      <a:r>
                        <a:rPr lang="en-GB" sz="1150" b="1" i="0" u="none" strike="noStrike" dirty="0">
                          <a:solidFill>
                            <a:srgbClr val="000000"/>
                          </a:solidFill>
                          <a:effectLst/>
                          <a:latin typeface="Arial"/>
                        </a:rPr>
                        <a:t>Indicator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Target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Service Quality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Speed of Response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Staff helpful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Good Value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a:solidFill>
                            <a:srgbClr val="000000"/>
                          </a:solidFill>
                          <a:effectLst/>
                          <a:latin typeface="Arial"/>
                        </a:rPr>
                        <a:t>Overall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00025">
                <a:tc>
                  <a:txBody>
                    <a:bodyPr/>
                    <a:lstStyle/>
                    <a:p>
                      <a:pPr algn="l" fontAlgn="ctr"/>
                      <a:r>
                        <a:rPr lang="en-GB" sz="1150" b="1" i="0" u="none" strike="noStrike">
                          <a:solidFill>
                            <a:srgbClr val="000000"/>
                          </a:solidFill>
                          <a:effectLst/>
                          <a:latin typeface="Arial"/>
                        </a:rPr>
                        <a:t>Satisfaction with installation service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ctr"/>
                      <a:r>
                        <a:rPr lang="en-GB" sz="1150" b="1" i="0" u="none" strike="noStrike">
                          <a:solidFill>
                            <a:srgbClr val="000000"/>
                          </a:solidFill>
                          <a:effectLst/>
                          <a:latin typeface="Arial"/>
                        </a:rPr>
                        <a:t>Satisfaction with monitoring service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98%</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98.9%</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99.4%</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98.3%</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98.65%</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fontAlgn="ctr"/>
                      <a:r>
                        <a:rPr lang="en-GB" sz="1150" b="1" i="0" u="none" strike="noStrike" dirty="0">
                          <a:solidFill>
                            <a:srgbClr val="000000"/>
                          </a:solidFill>
                          <a:effectLst/>
                          <a:latin typeface="Arial"/>
                        </a:rPr>
                        <a:t>Satisfaction with response service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a:solidFill>
                            <a:srgbClr val="000000"/>
                          </a:solidFill>
                          <a:effectLst/>
                          <a:latin typeface="Arial"/>
                        </a:rPr>
                        <a:t>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50" b="1" i="0" u="none" strike="noStrike" dirty="0" smtClean="0">
                          <a:solidFill>
                            <a:srgbClr val="000000"/>
                          </a:solidFill>
                          <a:effectLst/>
                          <a:latin typeface="Arial"/>
                        </a:rPr>
                        <a:t>100%</a:t>
                      </a:r>
                      <a:endParaRPr lang="en-GB" sz="115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23528" y="4944650"/>
            <a:ext cx="8424936" cy="1292662"/>
          </a:xfrm>
          <a:prstGeom prst="rect">
            <a:avLst/>
          </a:prstGeom>
        </p:spPr>
        <p:txBody>
          <a:bodyPr wrap="square">
            <a:spAutoFit/>
          </a:bodyPr>
          <a:lstStyle/>
          <a:p>
            <a:r>
              <a:rPr lang="en-GB" sz="1300" u="sng" dirty="0" smtClean="0">
                <a:solidFill>
                  <a:schemeClr val="tx2">
                    <a:lumMod val="75000"/>
                  </a:schemeClr>
                </a:solidFill>
                <a:latin typeface="Estrangelo Edessa" panose="03080600000000000000" pitchFamily="66" charset="0"/>
                <a:cs typeface="Estrangelo Edessa" panose="03080600000000000000" pitchFamily="66" charset="0"/>
              </a:rPr>
              <a:t>Consumer involvement</a:t>
            </a:r>
          </a:p>
          <a:p>
            <a:r>
              <a:rPr lang="en-GB" sz="1300" dirty="0">
                <a:solidFill>
                  <a:schemeClr val="tx2">
                    <a:lumMod val="75000"/>
                  </a:schemeClr>
                </a:solidFill>
                <a:latin typeface="Estrangelo Edessa" panose="03080600000000000000" pitchFamily="66" charset="0"/>
                <a:cs typeface="Estrangelo Edessa" panose="03080600000000000000" pitchFamily="66" charset="0"/>
              </a:rPr>
              <a:t>To ensure we keep abreast of our Service Users’ needs, both current and future, we meet with the Tendring District Council Tenants Panel and Sheltered Housing Panel on a bi-monthly basis. This gives us a formal setting for </a:t>
            </a:r>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discussions, </a:t>
            </a:r>
            <a:r>
              <a:rPr lang="en-GB" sz="1300" dirty="0">
                <a:solidFill>
                  <a:schemeClr val="tx2">
                    <a:lumMod val="75000"/>
                  </a:schemeClr>
                </a:solidFill>
                <a:latin typeface="Estrangelo Edessa" panose="03080600000000000000" pitchFamily="66" charset="0"/>
                <a:cs typeface="Estrangelo Edessa" panose="03080600000000000000" pitchFamily="66" charset="0"/>
              </a:rPr>
              <a:t>that can range from technological advances and current performance statistics, to more personal observations such as the dress and demeanour of the Careline team. Such meetings are vital and give us an insight into the public perception of our brand and inform how we develop our service.</a:t>
            </a:r>
          </a:p>
        </p:txBody>
      </p:sp>
    </p:spTree>
    <p:extLst>
      <p:ext uri="{BB962C8B-B14F-4D97-AF65-F5344CB8AC3E}">
        <p14:creationId xmlns:p14="http://schemas.microsoft.com/office/powerpoint/2010/main" val="8513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1971"/>
            <a:ext cx="8712968" cy="646331"/>
          </a:xfrm>
          <a:prstGeom prst="rect">
            <a:avLst/>
          </a:prstGeom>
          <a:noFill/>
        </p:spPr>
        <p:txBody>
          <a:bodyPr wrap="square" rtlCol="0">
            <a:spAutoFit/>
          </a:bodyPr>
          <a:lstStyle/>
          <a:p>
            <a:pPr algn="ctr"/>
            <a:r>
              <a:rPr lang="en-GB" sz="3600" b="1" dirty="0" smtClean="0">
                <a:solidFill>
                  <a:srgbClr val="EB9B95"/>
                </a:solidFill>
                <a:latin typeface="Garamond Antiqua" pitchFamily="18" charset="0"/>
                <a:cs typeface="Arial" pitchFamily="34" charset="0"/>
              </a:rPr>
              <a:t>2015/16 Highlights</a:t>
            </a:r>
            <a:endParaRPr lang="en-GB" sz="3600" b="1" dirty="0">
              <a:solidFill>
                <a:srgbClr val="EB9B95"/>
              </a:solidFill>
              <a:latin typeface="Garamond Antiqua" pitchFamily="18"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8304" y="2132856"/>
            <a:ext cx="1711077" cy="17110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75" y="908720"/>
            <a:ext cx="2576858" cy="1443040"/>
          </a:xfrm>
          <a:prstGeom prst="round2DiagRect">
            <a:avLst>
              <a:gd name="adj1" fmla="val 16667"/>
              <a:gd name="adj2" fmla="val 0"/>
            </a:avLst>
          </a:prstGeom>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3491880" y="908720"/>
            <a:ext cx="5256584" cy="1600438"/>
          </a:xfrm>
          <a:prstGeom prst="rect">
            <a:avLst/>
          </a:prstGeom>
          <a:noFill/>
        </p:spPr>
        <p:txBody>
          <a:bodyPr wrap="square" rtlCol="0">
            <a:spAutoFit/>
          </a:bodyPr>
          <a:lstStyle/>
          <a:p>
            <a:r>
              <a:rPr lang="en-GB" sz="1400" dirty="0">
                <a:solidFill>
                  <a:schemeClr val="tx2">
                    <a:lumMod val="75000"/>
                  </a:schemeClr>
                </a:solidFill>
                <a:latin typeface="Estrangelo Edessa" panose="03080600000000000000" pitchFamily="66" charset="0"/>
                <a:cs typeface="Estrangelo Edessa" panose="03080600000000000000" pitchFamily="66" charset="0"/>
              </a:rPr>
              <a:t>During 2015 we </a:t>
            </a:r>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started the conversation with our Service Users about the possibility of introducing a ‘Lifting’ </a:t>
            </a:r>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Service.  We explained, that </a:t>
            </a:r>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if they fell but were uninjured, one of our Mobile Support Team could arrive quickly with the correct equipment, and after assessing the situation, lift them off the floor if it was appropriate to do so. Our Service Users were very excited about this service development and so the idea was costed out and taken to Council for approval.</a:t>
            </a:r>
            <a:endParaRPr lang="en-GB" sz="1400" dirty="0">
              <a:solidFill>
                <a:schemeClr val="tx2">
                  <a:lumMod val="75000"/>
                </a:schemeClr>
              </a:solidFill>
              <a:latin typeface="Estrangelo Edessa" panose="03080600000000000000" pitchFamily="66" charset="0"/>
              <a:cs typeface="Estrangelo Edessa" panose="03080600000000000000" pitchFamily="66" charset="0"/>
            </a:endParaRPr>
          </a:p>
        </p:txBody>
      </p:sp>
      <p:sp>
        <p:nvSpPr>
          <p:cNvPr id="9" name="TextBox 8"/>
          <p:cNvSpPr txBox="1"/>
          <p:nvPr/>
        </p:nvSpPr>
        <p:spPr>
          <a:xfrm>
            <a:off x="395536" y="2420888"/>
            <a:ext cx="7056784" cy="738664"/>
          </a:xfrm>
          <a:prstGeom prst="rect">
            <a:avLst/>
          </a:prstGeom>
          <a:noFill/>
        </p:spPr>
        <p:txBody>
          <a:bodyPr wrap="square" rtlCol="0">
            <a:spAutoFit/>
          </a:bodyPr>
          <a:lstStyle/>
          <a:p>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In February 2016 it was agreed that </a:t>
            </a:r>
            <a:r>
              <a:rPr lang="en-GB" sz="1400" dirty="0">
                <a:solidFill>
                  <a:schemeClr val="tx2">
                    <a:lumMod val="75000"/>
                  </a:schemeClr>
                </a:solidFill>
                <a:latin typeface="Estrangelo Edessa" panose="03080600000000000000" pitchFamily="66" charset="0"/>
                <a:cs typeface="Estrangelo Edessa" panose="03080600000000000000" pitchFamily="66" charset="0"/>
              </a:rPr>
              <a:t>C</a:t>
            </a:r>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areline should add this service to its’ portfolio, and furthermore that Tendring District Council will fund the service for 3 years for Tendring residents. The service should be available towards the end of summer 2016.</a:t>
            </a:r>
            <a:endParaRPr lang="en-GB" sz="1400" dirty="0">
              <a:solidFill>
                <a:schemeClr val="tx2">
                  <a:lumMod val="75000"/>
                </a:schemeClr>
              </a:solidFill>
              <a:latin typeface="Estrangelo Edessa" panose="03080600000000000000" pitchFamily="66" charset="0"/>
              <a:cs typeface="Estrangelo Edessa" panose="03080600000000000000" pitchFamily="66" charset="0"/>
            </a:endParaRPr>
          </a:p>
        </p:txBody>
      </p:sp>
      <p:sp>
        <p:nvSpPr>
          <p:cNvPr id="10" name="TextBox 9"/>
          <p:cNvSpPr txBox="1"/>
          <p:nvPr/>
        </p:nvSpPr>
        <p:spPr>
          <a:xfrm>
            <a:off x="7423974" y="3625860"/>
            <a:ext cx="1684530" cy="523220"/>
          </a:xfrm>
          <a:prstGeom prst="rect">
            <a:avLst/>
          </a:prstGeom>
          <a:noFill/>
        </p:spPr>
        <p:txBody>
          <a:bodyPr wrap="square" rtlCol="0">
            <a:spAutoFit/>
          </a:bodyPr>
          <a:lstStyle/>
          <a:p>
            <a:pPr algn="ctr"/>
            <a:r>
              <a:rPr lang="en-GB" sz="1400" dirty="0" err="1">
                <a:latin typeface="Estrangelo Edessa" panose="03080600000000000000" pitchFamily="66" charset="0"/>
                <a:cs typeface="Estrangelo Edessa" panose="03080600000000000000" pitchFamily="66" charset="0"/>
              </a:rPr>
              <a:t>Raizer</a:t>
            </a:r>
            <a:r>
              <a:rPr lang="en-GB" sz="1400" dirty="0">
                <a:latin typeface="Estrangelo Edessa" panose="03080600000000000000" pitchFamily="66" charset="0"/>
                <a:cs typeface="Estrangelo Edessa" panose="03080600000000000000" pitchFamily="66" charset="0"/>
              </a:rPr>
              <a:t> portable </a:t>
            </a:r>
            <a:r>
              <a:rPr lang="en-GB" sz="1400" dirty="0" smtClean="0">
                <a:latin typeface="Estrangelo Edessa" panose="03080600000000000000" pitchFamily="66" charset="0"/>
                <a:cs typeface="Estrangelo Edessa" panose="03080600000000000000" pitchFamily="66" charset="0"/>
              </a:rPr>
              <a:t>lifting </a:t>
            </a:r>
            <a:r>
              <a:rPr lang="en-GB" sz="1400" dirty="0">
                <a:latin typeface="Estrangelo Edessa" panose="03080600000000000000" pitchFamily="66" charset="0"/>
                <a:cs typeface="Estrangelo Edessa" panose="03080600000000000000" pitchFamily="66" charset="0"/>
              </a:rPr>
              <a:t>equipment</a:t>
            </a:r>
          </a:p>
        </p:txBody>
      </p:sp>
      <p:sp>
        <p:nvSpPr>
          <p:cNvPr id="11" name="TextBox 10"/>
          <p:cNvSpPr txBox="1"/>
          <p:nvPr/>
        </p:nvSpPr>
        <p:spPr>
          <a:xfrm>
            <a:off x="395536" y="3140968"/>
            <a:ext cx="7056784" cy="1169551"/>
          </a:xfrm>
          <a:prstGeom prst="rect">
            <a:avLst/>
          </a:prstGeom>
          <a:noFill/>
        </p:spPr>
        <p:txBody>
          <a:bodyPr wrap="square" rtlCol="0">
            <a:spAutoFit/>
          </a:bodyPr>
          <a:lstStyle/>
          <a:p>
            <a:r>
              <a:rPr lang="en-GB" sz="1400" dirty="0" smtClean="0">
                <a:latin typeface="Estrangelo Edessa" panose="03080600000000000000" pitchFamily="66" charset="0"/>
                <a:cs typeface="Estrangelo Edessa" panose="03080600000000000000" pitchFamily="66" charset="0"/>
              </a:rPr>
              <a:t>A number of the Careline Operators started </a:t>
            </a:r>
            <a:r>
              <a:rPr lang="en-GB" sz="1400" dirty="0" smtClean="0"/>
              <a:t>a </a:t>
            </a:r>
            <a:r>
              <a:rPr lang="en-GB" sz="1400" dirty="0">
                <a:latin typeface="Estrangelo Edessa" panose="03080600000000000000" pitchFamily="66" charset="0"/>
                <a:cs typeface="Estrangelo Edessa" panose="03080600000000000000" pitchFamily="66" charset="0"/>
              </a:rPr>
              <a:t>Level 2 Certificate in Supporting Users of Technology-enabled Care </a:t>
            </a:r>
            <a:r>
              <a:rPr lang="en-GB" sz="1400" dirty="0" smtClean="0">
                <a:latin typeface="Estrangelo Edessa" panose="03080600000000000000" pitchFamily="66" charset="0"/>
                <a:cs typeface="Estrangelo Edessa" panose="03080600000000000000" pitchFamily="66" charset="0"/>
              </a:rPr>
              <a:t>Services. </a:t>
            </a:r>
            <a:r>
              <a:rPr lang="en-GB" sz="1400" dirty="0">
                <a:latin typeface="Estrangelo Edessa" panose="03080600000000000000" pitchFamily="66" charset="0"/>
                <a:cs typeface="Estrangelo Edessa" panose="03080600000000000000" pitchFamily="66" charset="0"/>
              </a:rPr>
              <a:t>This qualification will provide a valuable accreditation of skills and knowledge and contribute to the knowledge and understanding of the team as professionals. We are pleased to say that the first students are completing this qualification and we look forward to further team members undertaking this learning. </a:t>
            </a:r>
          </a:p>
        </p:txBody>
      </p:sp>
      <p:sp>
        <p:nvSpPr>
          <p:cNvPr id="12" name="TextBox 11"/>
          <p:cNvSpPr txBox="1"/>
          <p:nvPr/>
        </p:nvSpPr>
        <p:spPr>
          <a:xfrm>
            <a:off x="2627784" y="4293096"/>
            <a:ext cx="6120680" cy="1169551"/>
          </a:xfrm>
          <a:prstGeom prst="rect">
            <a:avLst/>
          </a:prstGeom>
          <a:noFill/>
        </p:spPr>
        <p:txBody>
          <a:bodyPr wrap="square" rtlCol="0">
            <a:spAutoFit/>
          </a:bodyPr>
          <a:lstStyle/>
          <a:p>
            <a:r>
              <a:rPr lang="en-GB" sz="1400" dirty="0" smtClean="0">
                <a:solidFill>
                  <a:schemeClr val="tx2">
                    <a:lumMod val="75000"/>
                  </a:schemeClr>
                </a:solidFill>
                <a:latin typeface="Estrangelo Edessa" panose="03080600000000000000" pitchFamily="66" charset="0"/>
                <a:cs typeface="Estrangelo Edessa" panose="03080600000000000000" pitchFamily="66" charset="0"/>
              </a:rPr>
              <a:t>Our agreement with Carecall (the equivalent of our Careline but across central Essex) to provide services out-of-hours and at weekends, has been extended to include the monitoring of their lone workers and also first point of contact for hospital incidents. These extensions are testament to the quality service that our team in Tendring provide.</a:t>
            </a:r>
            <a:endParaRPr lang="en-GB" sz="1400" dirty="0">
              <a:solidFill>
                <a:schemeClr val="tx2">
                  <a:lumMod val="75000"/>
                </a:schemeClr>
              </a:solidFill>
              <a:latin typeface="Estrangelo Edessa" panose="03080600000000000000" pitchFamily="66" charset="0"/>
              <a:cs typeface="Estrangelo Edessa" panose="03080600000000000000" pitchFamily="66"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4509120"/>
            <a:ext cx="1584176" cy="1584176"/>
          </a:xfrm>
          <a:prstGeom prst="rect">
            <a:avLst/>
          </a:prstGeom>
        </p:spPr>
      </p:pic>
      <p:sp>
        <p:nvSpPr>
          <p:cNvPr id="14" name="TextBox 13"/>
          <p:cNvSpPr txBox="1"/>
          <p:nvPr/>
        </p:nvSpPr>
        <p:spPr>
          <a:xfrm>
            <a:off x="2636168" y="5427801"/>
            <a:ext cx="5824264" cy="954107"/>
          </a:xfrm>
          <a:prstGeom prst="rect">
            <a:avLst/>
          </a:prstGeom>
          <a:noFill/>
        </p:spPr>
        <p:txBody>
          <a:bodyPr wrap="square" rtlCol="0">
            <a:spAutoFit/>
          </a:bodyPr>
          <a:lstStyle/>
          <a:p>
            <a:r>
              <a:rPr lang="en-GB" sz="1400" dirty="0">
                <a:latin typeface="Estrangelo Edessa" panose="03080600000000000000" pitchFamily="66" charset="0"/>
                <a:cs typeface="Estrangelo Edessa" panose="03080600000000000000" pitchFamily="66" charset="0"/>
              </a:rPr>
              <a:t>Lastly, in </a:t>
            </a:r>
            <a:r>
              <a:rPr lang="en-GB" sz="1400" dirty="0" smtClean="0">
                <a:latin typeface="Estrangelo Edessa" panose="03080600000000000000" pitchFamily="66" charset="0"/>
                <a:cs typeface="Estrangelo Edessa" panose="03080600000000000000" pitchFamily="66" charset="0"/>
              </a:rPr>
              <a:t>August, </a:t>
            </a:r>
            <a:r>
              <a:rPr lang="en-GB" sz="1400" dirty="0">
                <a:latin typeface="Estrangelo Edessa" panose="03080600000000000000" pitchFamily="66" charset="0"/>
                <a:cs typeface="Estrangelo Edessa" panose="03080600000000000000" pitchFamily="66" charset="0"/>
              </a:rPr>
              <a:t>the Telecare Services Association confirmed that we had retained our Platinum Accreditation in all eight standards that we are judged against. We are proud of our team and the service we provide to our Service </a:t>
            </a:r>
            <a:r>
              <a:rPr lang="en-GB" sz="1400" dirty="0" smtClean="0">
                <a:latin typeface="Estrangelo Edessa" panose="03080600000000000000" pitchFamily="66" charset="0"/>
                <a:cs typeface="Estrangelo Edessa" panose="03080600000000000000" pitchFamily="66" charset="0"/>
              </a:rPr>
              <a:t>Users.</a:t>
            </a:r>
            <a:endParaRPr lang="en-GB" sz="1400"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val="2888561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TSA AR Letters"/>
          <p:cNvPicPr>
            <a:picLocks noChangeAspect="1" noChangeArrowheads="1"/>
          </p:cNvPicPr>
          <p:nvPr/>
        </p:nvPicPr>
        <p:blipFill>
          <a:blip r:embed="rId3" cstate="print">
            <a:lum bright="68000" contrast="-76000"/>
            <a:extLst>
              <a:ext uri="{28A0092B-C50C-407E-A947-70E740481C1C}">
                <a14:useLocalDpi xmlns:a14="http://schemas.microsoft.com/office/drawing/2010/main" val="0"/>
              </a:ext>
            </a:extLst>
          </a:blip>
          <a:srcRect r="346" b="6664"/>
          <a:stretch>
            <a:fillRect/>
          </a:stretch>
        </p:blipFill>
        <p:spPr bwMode="auto">
          <a:xfrm>
            <a:off x="-20339" y="0"/>
            <a:ext cx="9726500" cy="6862763"/>
          </a:xfrm>
          <a:prstGeom prst="rect">
            <a:avLst/>
          </a:prstGeom>
          <a:solidFill>
            <a:schemeClr val="bg1">
              <a:alpha val="60000"/>
            </a:schemeClr>
          </a:solidFill>
          <a:ln>
            <a:noFill/>
          </a:ln>
          <a:effectLst/>
          <a:extLst/>
        </p:spPr>
      </p:pic>
      <p:sp>
        <p:nvSpPr>
          <p:cNvPr id="22" name="TextBox 21"/>
          <p:cNvSpPr txBox="1"/>
          <p:nvPr/>
        </p:nvSpPr>
        <p:spPr>
          <a:xfrm>
            <a:off x="1907704" y="116632"/>
            <a:ext cx="6048672" cy="646331"/>
          </a:xfrm>
          <a:prstGeom prst="rect">
            <a:avLst/>
          </a:prstGeom>
          <a:noFill/>
        </p:spPr>
        <p:txBody>
          <a:bodyPr wrap="square" rtlCol="0">
            <a:spAutoFit/>
          </a:bodyPr>
          <a:lstStyle/>
          <a:p>
            <a:r>
              <a:rPr lang="en-GB" sz="3600" b="1" dirty="0" smtClean="0">
                <a:solidFill>
                  <a:schemeClr val="tx2">
                    <a:lumMod val="75000"/>
                  </a:schemeClr>
                </a:solidFill>
                <a:latin typeface="Garamond Antiqua" pitchFamily="18" charset="0"/>
                <a:cs typeface="Arial" pitchFamily="34" charset="0"/>
              </a:rPr>
              <a:t>What our Service Users say…</a:t>
            </a:r>
            <a:endParaRPr lang="en-GB" sz="3600" b="1" dirty="0">
              <a:solidFill>
                <a:schemeClr val="tx2">
                  <a:lumMod val="75000"/>
                </a:schemeClr>
              </a:solidFill>
              <a:latin typeface="Garamond Antiqua" pitchFamily="18" charset="0"/>
              <a:cs typeface="Arial" pitchFamily="34" charset="0"/>
            </a:endParaRPr>
          </a:p>
        </p:txBody>
      </p:sp>
      <p:sp>
        <p:nvSpPr>
          <p:cNvPr id="2" name="TextBox 1"/>
          <p:cNvSpPr txBox="1"/>
          <p:nvPr/>
        </p:nvSpPr>
        <p:spPr>
          <a:xfrm>
            <a:off x="1242511" y="838916"/>
            <a:ext cx="7200800" cy="523220"/>
          </a:xfrm>
          <a:prstGeom prst="rect">
            <a:avLst/>
          </a:prstGeom>
          <a:noFill/>
        </p:spPr>
        <p:txBody>
          <a:bodyPr wrap="square" rtlCol="0">
            <a:spAutoFit/>
          </a:bodyPr>
          <a:lstStyle/>
          <a:p>
            <a:r>
              <a:rPr lang="en-GB" sz="1400" dirty="0" smtClean="0">
                <a:latin typeface="Lucida Handwriting" panose="03010101010101010101" pitchFamily="66" charset="0"/>
              </a:rPr>
              <a:t>I would not be without this service, it is definitely a life line, thank you – Mrs J </a:t>
            </a:r>
            <a:r>
              <a:rPr lang="en-GB" sz="1400" dirty="0" err="1" smtClean="0">
                <a:latin typeface="Lucida Handwriting" panose="03010101010101010101" pitchFamily="66" charset="0"/>
              </a:rPr>
              <a:t>Moorecroft</a:t>
            </a:r>
            <a:r>
              <a:rPr lang="en-GB" sz="1400" dirty="0" smtClean="0">
                <a:latin typeface="Lucida Handwriting" panose="03010101010101010101" pitchFamily="66" charset="0"/>
              </a:rPr>
              <a:t> (September 2015) </a:t>
            </a:r>
            <a:endParaRPr lang="en-GB" sz="1400" dirty="0">
              <a:latin typeface="Lucida Handwriting" panose="03010101010101010101" pitchFamily="66" charset="0"/>
            </a:endParaRPr>
          </a:p>
        </p:txBody>
      </p:sp>
      <p:sp>
        <p:nvSpPr>
          <p:cNvPr id="5" name="TextBox 4"/>
          <p:cNvSpPr txBox="1"/>
          <p:nvPr/>
        </p:nvSpPr>
        <p:spPr>
          <a:xfrm>
            <a:off x="1331640" y="1431940"/>
            <a:ext cx="7200800" cy="1200329"/>
          </a:xfrm>
          <a:prstGeom prst="rect">
            <a:avLst/>
          </a:prstGeom>
          <a:noFill/>
        </p:spPr>
        <p:txBody>
          <a:bodyPr wrap="square" rtlCol="0">
            <a:spAutoFit/>
          </a:bodyPr>
          <a:lstStyle/>
          <a:p>
            <a:r>
              <a:rPr lang="en-GB" sz="2400" dirty="0" smtClean="0">
                <a:latin typeface="Freestyle Script" panose="030804020302050B0404" pitchFamily="66" charset="0"/>
              </a:rPr>
              <a:t>When help was needed the staff were very helpful. They kept in contact with me and gave me advice until the paramedics arrived. Thank you all – Mrs D Smith (July 2015)</a:t>
            </a:r>
            <a:endParaRPr lang="en-GB" sz="2400" dirty="0">
              <a:latin typeface="Freestyle Script" panose="030804020302050B0404" pitchFamily="66" charset="0"/>
            </a:endParaRPr>
          </a:p>
        </p:txBody>
      </p:sp>
      <p:sp>
        <p:nvSpPr>
          <p:cNvPr id="6" name="TextBox 5"/>
          <p:cNvSpPr txBox="1"/>
          <p:nvPr/>
        </p:nvSpPr>
        <p:spPr>
          <a:xfrm>
            <a:off x="1242511" y="2536448"/>
            <a:ext cx="7200800" cy="738664"/>
          </a:xfrm>
          <a:prstGeom prst="rect">
            <a:avLst/>
          </a:prstGeom>
          <a:noFill/>
        </p:spPr>
        <p:txBody>
          <a:bodyPr wrap="square" rtlCol="0">
            <a:spAutoFit/>
          </a:bodyPr>
          <a:lstStyle/>
          <a:p>
            <a:r>
              <a:rPr lang="en-GB" sz="1400" dirty="0" smtClean="0">
                <a:latin typeface="Lucida Handwriting" panose="03010101010101010101" pitchFamily="66" charset="0"/>
              </a:rPr>
              <a:t>Thank you for the efficient but also kindly and patient way of handling in my immediate moment of pain. – Mrs J Samuels (May 2015)</a:t>
            </a:r>
            <a:endParaRPr lang="en-GB" sz="1400" dirty="0">
              <a:latin typeface="Lucida Handwriting" panose="03010101010101010101" pitchFamily="66" charset="0"/>
            </a:endParaRPr>
          </a:p>
        </p:txBody>
      </p:sp>
      <p:sp>
        <p:nvSpPr>
          <p:cNvPr id="7" name="TextBox 6"/>
          <p:cNvSpPr txBox="1"/>
          <p:nvPr/>
        </p:nvSpPr>
        <p:spPr>
          <a:xfrm>
            <a:off x="1191379" y="3304370"/>
            <a:ext cx="7200800" cy="830997"/>
          </a:xfrm>
          <a:prstGeom prst="rect">
            <a:avLst/>
          </a:prstGeom>
          <a:noFill/>
        </p:spPr>
        <p:txBody>
          <a:bodyPr wrap="square" rtlCol="0">
            <a:spAutoFit/>
          </a:bodyPr>
          <a:lstStyle/>
          <a:p>
            <a:r>
              <a:rPr lang="en-GB" sz="2400" dirty="0" smtClean="0">
                <a:latin typeface="Freestyle Script" panose="030804020302050B0404" pitchFamily="66" charset="0"/>
              </a:rPr>
              <a:t>I have always found </a:t>
            </a:r>
            <a:r>
              <a:rPr lang="en-GB" sz="2400" dirty="0">
                <a:latin typeface="Freestyle Script" panose="030804020302050B0404" pitchFamily="66" charset="0"/>
              </a:rPr>
              <a:t>C</a:t>
            </a:r>
            <a:r>
              <a:rPr lang="en-GB" sz="2400" dirty="0" smtClean="0">
                <a:latin typeface="Freestyle Script" panose="030804020302050B0404" pitchFamily="66" charset="0"/>
              </a:rPr>
              <a:t>areline staff very helpful and willing to go the extra mile when the situation requires it. I would never be without it – Mrs T. Howard (May 2015)</a:t>
            </a:r>
            <a:endParaRPr lang="en-GB" sz="2400" dirty="0">
              <a:latin typeface="Freestyle Script" panose="030804020302050B0404" pitchFamily="66" charset="0"/>
            </a:endParaRPr>
          </a:p>
        </p:txBody>
      </p:sp>
      <p:sp>
        <p:nvSpPr>
          <p:cNvPr id="8" name="TextBox 7"/>
          <p:cNvSpPr txBox="1"/>
          <p:nvPr/>
        </p:nvSpPr>
        <p:spPr>
          <a:xfrm>
            <a:off x="1242511" y="4238722"/>
            <a:ext cx="7200800" cy="923330"/>
          </a:xfrm>
          <a:prstGeom prst="rect">
            <a:avLst/>
          </a:prstGeom>
          <a:noFill/>
        </p:spPr>
        <p:txBody>
          <a:bodyPr wrap="square" rtlCol="0">
            <a:spAutoFit/>
          </a:bodyPr>
          <a:lstStyle/>
          <a:p>
            <a:r>
              <a:rPr lang="en-GB" sz="1400" dirty="0" smtClean="0">
                <a:latin typeface="Lucida Handwriting" panose="03010101010101010101" pitchFamily="66" charset="0"/>
              </a:rPr>
              <a:t>Now I am living on my own I find the </a:t>
            </a:r>
            <a:r>
              <a:rPr lang="en-GB" sz="1400" dirty="0">
                <a:latin typeface="Lucida Handwriting" panose="03010101010101010101" pitchFamily="66" charset="0"/>
              </a:rPr>
              <a:t>C</a:t>
            </a:r>
            <a:r>
              <a:rPr lang="en-GB" sz="1400" dirty="0" smtClean="0">
                <a:latin typeface="Lucida Handwriting" panose="03010101010101010101" pitchFamily="66" charset="0"/>
              </a:rPr>
              <a:t>areline really great. I know there is always somebody to help me. I find them always friendly and of course efficient – Mrs B Davis (September 2015)</a:t>
            </a:r>
          </a:p>
          <a:p>
            <a:endParaRPr lang="en-GB" sz="1200" dirty="0">
              <a:latin typeface="Lucida Handwriting" panose="03010101010101010101" pitchFamily="66" charset="0"/>
            </a:endParaRPr>
          </a:p>
        </p:txBody>
      </p:sp>
      <p:sp>
        <p:nvSpPr>
          <p:cNvPr id="9" name="TextBox 8"/>
          <p:cNvSpPr txBox="1"/>
          <p:nvPr/>
        </p:nvSpPr>
        <p:spPr>
          <a:xfrm>
            <a:off x="1191379" y="5157192"/>
            <a:ext cx="7200800" cy="830997"/>
          </a:xfrm>
          <a:prstGeom prst="rect">
            <a:avLst/>
          </a:prstGeom>
          <a:noFill/>
        </p:spPr>
        <p:txBody>
          <a:bodyPr wrap="square" rtlCol="0">
            <a:spAutoFit/>
          </a:bodyPr>
          <a:lstStyle/>
          <a:p>
            <a:r>
              <a:rPr lang="en-GB" sz="2400" dirty="0" smtClean="0">
                <a:latin typeface="Freestyle Script" panose="030804020302050B0404" pitchFamily="66" charset="0"/>
              </a:rPr>
              <a:t>The response has been very good when the alarms have gone off. This makes us feel secure in our old age - Mr &amp; Mrs Plant (May 2015)</a:t>
            </a:r>
            <a:endParaRPr lang="en-GB" sz="2400" dirty="0">
              <a:latin typeface="Freestyle Script" panose="030804020302050B0404" pitchFamily="66" charset="0"/>
            </a:endParaRPr>
          </a:p>
        </p:txBody>
      </p:sp>
      <p:sp>
        <p:nvSpPr>
          <p:cNvPr id="10" name="TextBox 9"/>
          <p:cNvSpPr txBox="1"/>
          <p:nvPr/>
        </p:nvSpPr>
        <p:spPr>
          <a:xfrm>
            <a:off x="1242511" y="6011265"/>
            <a:ext cx="7200800" cy="523220"/>
          </a:xfrm>
          <a:prstGeom prst="rect">
            <a:avLst/>
          </a:prstGeom>
          <a:noFill/>
        </p:spPr>
        <p:txBody>
          <a:bodyPr wrap="square" rtlCol="0">
            <a:spAutoFit/>
          </a:bodyPr>
          <a:lstStyle/>
          <a:p>
            <a:r>
              <a:rPr lang="en-GB" sz="1400" dirty="0" smtClean="0">
                <a:latin typeface="Lucida Handwriting" panose="03010101010101010101" pitchFamily="66" charset="0"/>
              </a:rPr>
              <a:t>I think the service you provide is first class in every way. Long may you carry on – Mr J </a:t>
            </a:r>
            <a:r>
              <a:rPr lang="en-GB" sz="1400" dirty="0" err="1" smtClean="0">
                <a:latin typeface="Lucida Handwriting" panose="03010101010101010101" pitchFamily="66" charset="0"/>
              </a:rPr>
              <a:t>Purday</a:t>
            </a:r>
            <a:r>
              <a:rPr lang="en-GB" sz="1400" dirty="0" smtClean="0">
                <a:latin typeface="Lucida Handwriting" panose="03010101010101010101" pitchFamily="66" charset="0"/>
              </a:rPr>
              <a:t> (November 2015)</a:t>
            </a:r>
            <a:endParaRPr lang="en-GB" sz="1400" dirty="0">
              <a:latin typeface="Lucida Handwriting" panose="03010101010101010101" pitchFamily="66" charset="0"/>
            </a:endParaRPr>
          </a:p>
        </p:txBody>
      </p:sp>
      <p:sp>
        <p:nvSpPr>
          <p:cNvPr id="3" name="Slide Number Placeholder 2"/>
          <p:cNvSpPr>
            <a:spLocks noGrp="1"/>
          </p:cNvSpPr>
          <p:nvPr>
            <p:ph type="sldNum" sz="quarter" idx="12"/>
          </p:nvPr>
        </p:nvSpPr>
        <p:spPr/>
        <p:txBody>
          <a:bodyPr/>
          <a:lstStyle/>
          <a:p>
            <a:fld id="{F245714B-C009-48B8-9A7C-400C639696B7}" type="slidenum">
              <a:rPr lang="en-GB" smtClean="0"/>
              <a:t>6</a:t>
            </a:fld>
            <a:endParaRPr lang="en-GB"/>
          </a:p>
        </p:txBody>
      </p:sp>
    </p:spTree>
    <p:extLst>
      <p:ext uri="{BB962C8B-B14F-4D97-AF65-F5344CB8AC3E}">
        <p14:creationId xmlns:p14="http://schemas.microsoft.com/office/powerpoint/2010/main" val="270399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81971"/>
            <a:ext cx="8064896" cy="646331"/>
          </a:xfrm>
          <a:prstGeom prst="rect">
            <a:avLst/>
          </a:prstGeom>
          <a:noFill/>
        </p:spPr>
        <p:txBody>
          <a:bodyPr wrap="square" rtlCol="0">
            <a:spAutoFit/>
          </a:bodyPr>
          <a:lstStyle/>
          <a:p>
            <a:pPr algn="ctr"/>
            <a:r>
              <a:rPr lang="en-GB" sz="3600" b="1" dirty="0" smtClean="0">
                <a:solidFill>
                  <a:srgbClr val="EB9B95"/>
                </a:solidFill>
                <a:latin typeface="Garamond Antiqua" pitchFamily="18" charset="0"/>
                <a:cs typeface="Arial" pitchFamily="34" charset="0"/>
              </a:rPr>
              <a:t>The Future</a:t>
            </a:r>
            <a:endParaRPr lang="en-GB" sz="3600" b="1" dirty="0">
              <a:solidFill>
                <a:srgbClr val="EB9B95"/>
              </a:solidFill>
              <a:latin typeface="Garamond Antiqua" pitchFamily="18" charset="0"/>
              <a:cs typeface="Arial" pitchFamily="34" charset="0"/>
            </a:endParaRPr>
          </a:p>
        </p:txBody>
      </p:sp>
      <p:sp>
        <p:nvSpPr>
          <p:cNvPr id="14" name="TextBox 13"/>
          <p:cNvSpPr txBox="1"/>
          <p:nvPr/>
        </p:nvSpPr>
        <p:spPr>
          <a:xfrm>
            <a:off x="611560" y="919748"/>
            <a:ext cx="7992888" cy="2693045"/>
          </a:xfrm>
          <a:prstGeom prst="rect">
            <a:avLst/>
          </a:prstGeom>
          <a:noFill/>
        </p:spPr>
        <p:txBody>
          <a:bodyPr wrap="square" rtlCol="0">
            <a:spAutoFit/>
          </a:bodyPr>
          <a:lstStyle/>
          <a:p>
            <a:r>
              <a:rPr lang="en-GB" sz="1300" dirty="0">
                <a:solidFill>
                  <a:schemeClr val="tx2">
                    <a:lumMod val="75000"/>
                  </a:schemeClr>
                </a:solidFill>
                <a:latin typeface="Estrangelo Edessa" panose="03080600000000000000" pitchFamily="66" charset="0"/>
                <a:cs typeface="Estrangelo Edessa" panose="03080600000000000000" pitchFamily="66" charset="0"/>
              </a:rPr>
              <a:t>It looks set to be another busy year. During 2016 we will complete the implementation of the ‘Lifting’ service and will soon be out-and-about in the district picking people </a:t>
            </a:r>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up, who have fallen. </a:t>
            </a:r>
            <a:r>
              <a:rPr lang="en-GB" sz="1300" dirty="0">
                <a:solidFill>
                  <a:schemeClr val="tx2">
                    <a:lumMod val="75000"/>
                  </a:schemeClr>
                </a:solidFill>
                <a:latin typeface="Estrangelo Edessa" panose="03080600000000000000" pitchFamily="66" charset="0"/>
                <a:cs typeface="Estrangelo Edessa" panose="03080600000000000000" pitchFamily="66" charset="0"/>
              </a:rPr>
              <a:t>Look out for our new ‘Lifting’ car</a:t>
            </a:r>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a:t>
            </a:r>
          </a:p>
          <a:p>
            <a:endParaRPr lang="en-GB" sz="1300" dirty="0" smtClean="0">
              <a:solidFill>
                <a:schemeClr val="tx2">
                  <a:lumMod val="75000"/>
                </a:schemeClr>
              </a:solidFill>
              <a:latin typeface="Estrangelo Edessa" panose="03080600000000000000" pitchFamily="66" charset="0"/>
              <a:cs typeface="Estrangelo Edessa" panose="03080600000000000000" pitchFamily="66" charset="0"/>
            </a:endParaRPr>
          </a:p>
          <a:p>
            <a:endParaRPr lang="en-GB" sz="1300" dirty="0">
              <a:solidFill>
                <a:schemeClr val="tx2">
                  <a:lumMod val="75000"/>
                </a:schemeClr>
              </a:solidFill>
              <a:latin typeface="Estrangelo Edessa" panose="03080600000000000000" pitchFamily="66" charset="0"/>
              <a:cs typeface="Estrangelo Edessa" panose="03080600000000000000" pitchFamily="66" charset="0"/>
            </a:endParaRPr>
          </a:p>
          <a:p>
            <a:r>
              <a:rPr lang="en-GB" sz="1300" dirty="0">
                <a:latin typeface="Estrangelo Edessa" panose="03080600000000000000" pitchFamily="66" charset="0"/>
                <a:cs typeface="Estrangelo Edessa" panose="03080600000000000000" pitchFamily="66" charset="0"/>
              </a:rPr>
              <a:t>We also have plans to create a training package that will be tailored especially for the Tendring Careline team. This digital training will allow staff to keep up to date with new enhancements and refresher training at any time day or night</a:t>
            </a:r>
            <a:r>
              <a:rPr lang="en-GB" sz="1300" dirty="0" smtClean="0">
                <a:latin typeface="Estrangelo Edessa" panose="03080600000000000000" pitchFamily="66" charset="0"/>
                <a:cs typeface="Estrangelo Edessa" panose="03080600000000000000" pitchFamily="66" charset="0"/>
              </a:rPr>
              <a:t>.</a:t>
            </a:r>
          </a:p>
          <a:p>
            <a:endParaRPr lang="en-GB" sz="1300" dirty="0" smtClean="0">
              <a:solidFill>
                <a:schemeClr val="tx2">
                  <a:lumMod val="75000"/>
                </a:schemeClr>
              </a:solidFill>
              <a:latin typeface="Estrangelo Edessa" panose="03080600000000000000" pitchFamily="66" charset="0"/>
              <a:cs typeface="Estrangelo Edessa" panose="03080600000000000000" pitchFamily="66" charset="0"/>
            </a:endParaRPr>
          </a:p>
          <a:p>
            <a:endParaRPr lang="en-GB" sz="1300" dirty="0">
              <a:solidFill>
                <a:schemeClr val="tx2">
                  <a:lumMod val="75000"/>
                </a:schemeClr>
              </a:solidFill>
              <a:latin typeface="Estrangelo Edessa" panose="03080600000000000000" pitchFamily="66" charset="0"/>
              <a:cs typeface="Estrangelo Edessa" panose="03080600000000000000" pitchFamily="66" charset="0"/>
            </a:endParaRPr>
          </a:p>
          <a:p>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Whilst we are looking at technology, we shall also be introducing a scripting tool into the Control Centre. We deal with such a wide variety of demanding calls and </a:t>
            </a:r>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enquiries, </a:t>
            </a:r>
            <a:r>
              <a:rPr lang="en-GB" sz="1300" dirty="0" smtClean="0">
                <a:solidFill>
                  <a:schemeClr val="tx2">
                    <a:lumMod val="75000"/>
                  </a:schemeClr>
                </a:solidFill>
                <a:latin typeface="Estrangelo Edessa" panose="03080600000000000000" pitchFamily="66" charset="0"/>
                <a:cs typeface="Estrangelo Edessa" panose="03080600000000000000" pitchFamily="66" charset="0"/>
              </a:rPr>
              <a:t>but this new tool will prompt our Operators to ask the right questions and solicit all the important information from our Service Users.</a:t>
            </a:r>
          </a:p>
          <a:p>
            <a:endParaRPr lang="en-GB" sz="1300" dirty="0">
              <a:solidFill>
                <a:schemeClr val="tx2">
                  <a:lumMod val="75000"/>
                </a:schemeClr>
              </a:solidFill>
              <a:latin typeface="Estrangelo Edessa" panose="03080600000000000000" pitchFamily="66" charset="0"/>
              <a:cs typeface="Estrangelo Edessa" panose="03080600000000000000"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3677" y="3789040"/>
            <a:ext cx="2730771" cy="2029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611560" y="3534395"/>
            <a:ext cx="5112568" cy="2846933"/>
          </a:xfrm>
          <a:prstGeom prst="rect">
            <a:avLst/>
          </a:prstGeom>
          <a:noFill/>
        </p:spPr>
        <p:txBody>
          <a:bodyPr wrap="square" rtlCol="0">
            <a:spAutoFit/>
          </a:bodyPr>
          <a:lstStyle/>
          <a:p>
            <a:r>
              <a:rPr lang="en-GB" sz="1300" dirty="0">
                <a:latin typeface="Estrangelo Edessa" panose="03080600000000000000" pitchFamily="66" charset="0"/>
                <a:cs typeface="Estrangelo Edessa" panose="03080600000000000000" pitchFamily="66" charset="0"/>
              </a:rPr>
              <a:t>We need to upgrade the Careline computer system as well. This will allow us to complete forms online instead of manually entering the data on the computer system, when the hand written records are brought back to the Control Centre. This will save time for the Mobile team who can then spend more time helping Service Users.</a:t>
            </a:r>
          </a:p>
          <a:p>
            <a:endParaRPr lang="en-GB" dirty="0">
              <a:solidFill>
                <a:schemeClr val="tx2">
                  <a:lumMod val="75000"/>
                </a:schemeClr>
              </a:solidFill>
              <a:latin typeface="Estrangelo Edessa" panose="03080600000000000000" pitchFamily="66" charset="0"/>
              <a:cs typeface="Estrangelo Edessa" panose="03080600000000000000" pitchFamily="66" charset="0"/>
            </a:endParaRPr>
          </a:p>
          <a:p>
            <a:r>
              <a:rPr lang="en-GB" sz="1300" dirty="0">
                <a:solidFill>
                  <a:schemeClr val="tx2">
                    <a:lumMod val="75000"/>
                  </a:schemeClr>
                </a:solidFill>
                <a:latin typeface="Estrangelo Edessa" panose="03080600000000000000" pitchFamily="66" charset="0"/>
                <a:cs typeface="Estrangelo Edessa" panose="03080600000000000000" pitchFamily="66" charset="0"/>
              </a:rPr>
              <a:t>Lastly, we are working with colleagues at Essex County Council to improve the equipment ordering system. This digital solution should be online sometime during the summer and will aid stock taking, the flow of information between us,  and should increase the number of products that Tendring Careline is able to offer. Pop down to our showroom in Pier Avenue, Clacton for a chat about this.</a:t>
            </a:r>
          </a:p>
          <a:p>
            <a:endParaRPr lang="en-GB" dirty="0"/>
          </a:p>
        </p:txBody>
      </p:sp>
      <p:sp>
        <p:nvSpPr>
          <p:cNvPr id="10" name="TextBox 9"/>
          <p:cNvSpPr txBox="1"/>
          <p:nvPr/>
        </p:nvSpPr>
        <p:spPr>
          <a:xfrm>
            <a:off x="6588224" y="5877272"/>
            <a:ext cx="1440160" cy="276999"/>
          </a:xfrm>
          <a:prstGeom prst="rect">
            <a:avLst/>
          </a:prstGeom>
          <a:noFill/>
        </p:spPr>
        <p:txBody>
          <a:bodyPr wrap="square" rtlCol="0">
            <a:spAutoFit/>
          </a:bodyPr>
          <a:lstStyle/>
          <a:p>
            <a:r>
              <a:rPr lang="en-GB" sz="1200" dirty="0" smtClean="0">
                <a:latin typeface="Estrangelo Edessa" panose="03080600000000000000" pitchFamily="66" charset="0"/>
                <a:cs typeface="Estrangelo Edessa" panose="03080600000000000000" pitchFamily="66" charset="0"/>
              </a:rPr>
              <a:t>Clacton promenade</a:t>
            </a:r>
            <a:endParaRPr lang="en-GB" sz="1200" dirty="0"/>
          </a:p>
        </p:txBody>
      </p:sp>
    </p:spTree>
    <p:extLst>
      <p:ext uri="{BB962C8B-B14F-4D97-AF65-F5344CB8AC3E}">
        <p14:creationId xmlns:p14="http://schemas.microsoft.com/office/powerpoint/2010/main" val="3183723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4653136"/>
            <a:ext cx="2808312" cy="1785104"/>
          </a:xfrm>
          <a:prstGeom prst="rect">
            <a:avLst/>
          </a:prstGeom>
          <a:noFill/>
        </p:spPr>
        <p:txBody>
          <a:bodyPr wrap="square" rtlCol="0">
            <a:spAutoFit/>
          </a:bodyPr>
          <a:lstStyle/>
          <a:p>
            <a:r>
              <a:rPr lang="en-GB" sz="1300" dirty="0">
                <a:solidFill>
                  <a:schemeClr val="tx2">
                    <a:lumMod val="50000"/>
                  </a:schemeClr>
                </a:solidFill>
                <a:latin typeface="Estrangelo Edessa" panose="03080600000000000000" pitchFamily="66" charset="0"/>
                <a:cs typeface="Estrangelo Edessa" panose="03080600000000000000" pitchFamily="66" charset="0"/>
              </a:rPr>
              <a:t>Tendring Careline</a:t>
            </a:r>
          </a:p>
          <a:p>
            <a:r>
              <a:rPr lang="en-GB" sz="1300" dirty="0">
                <a:solidFill>
                  <a:schemeClr val="tx2">
                    <a:lumMod val="50000"/>
                  </a:schemeClr>
                </a:solidFill>
                <a:latin typeface="Estrangelo Edessa" panose="03080600000000000000" pitchFamily="66" charset="0"/>
                <a:cs typeface="Estrangelo Edessa" panose="03080600000000000000" pitchFamily="66" charset="0"/>
              </a:rPr>
              <a:t>Barnes House</a:t>
            </a:r>
          </a:p>
          <a:p>
            <a:r>
              <a:rPr lang="en-GB" sz="1300" dirty="0">
                <a:solidFill>
                  <a:schemeClr val="tx2">
                    <a:lumMod val="50000"/>
                  </a:schemeClr>
                </a:solidFill>
                <a:latin typeface="Estrangelo Edessa" panose="03080600000000000000" pitchFamily="66" charset="0"/>
                <a:cs typeface="Estrangelo Edessa" panose="03080600000000000000" pitchFamily="66" charset="0"/>
              </a:rPr>
              <a:t>92 Pier Avenue</a:t>
            </a:r>
          </a:p>
          <a:p>
            <a:r>
              <a:rPr lang="en-GB" sz="1300" dirty="0" smtClean="0">
                <a:solidFill>
                  <a:schemeClr val="tx2">
                    <a:lumMod val="50000"/>
                  </a:schemeClr>
                </a:solidFill>
                <a:latin typeface="Estrangelo Edessa" panose="03080600000000000000" pitchFamily="66" charset="0"/>
                <a:cs typeface="Estrangelo Edessa" panose="03080600000000000000" pitchFamily="66" charset="0"/>
              </a:rPr>
              <a:t>Clacton-on-Sea</a:t>
            </a:r>
            <a:endParaRPr lang="en-GB" sz="1300" dirty="0">
              <a:solidFill>
                <a:schemeClr val="tx2">
                  <a:lumMod val="50000"/>
                </a:schemeClr>
              </a:solidFill>
              <a:latin typeface="Estrangelo Edessa" panose="03080600000000000000" pitchFamily="66" charset="0"/>
              <a:cs typeface="Estrangelo Edessa" panose="03080600000000000000" pitchFamily="66" charset="0"/>
            </a:endParaRPr>
          </a:p>
          <a:p>
            <a:r>
              <a:rPr lang="en-GB" sz="1300" dirty="0">
                <a:solidFill>
                  <a:schemeClr val="tx2">
                    <a:lumMod val="50000"/>
                  </a:schemeClr>
                </a:solidFill>
                <a:latin typeface="Estrangelo Edessa" panose="03080600000000000000" pitchFamily="66" charset="0"/>
                <a:cs typeface="Estrangelo Edessa" panose="03080600000000000000" pitchFamily="66" charset="0"/>
              </a:rPr>
              <a:t>Essex</a:t>
            </a:r>
          </a:p>
          <a:p>
            <a:r>
              <a:rPr lang="en-GB" sz="1300" dirty="0">
                <a:solidFill>
                  <a:schemeClr val="tx2">
                    <a:lumMod val="50000"/>
                  </a:schemeClr>
                </a:solidFill>
                <a:latin typeface="Estrangelo Edessa" panose="03080600000000000000" pitchFamily="66" charset="0"/>
                <a:cs typeface="Estrangelo Edessa" panose="03080600000000000000" pitchFamily="66" charset="0"/>
              </a:rPr>
              <a:t>CO15 1NJ</a:t>
            </a:r>
          </a:p>
          <a:p>
            <a:r>
              <a:rPr lang="en-GB" sz="1400" dirty="0">
                <a:solidFill>
                  <a:schemeClr val="tx2">
                    <a:lumMod val="50000"/>
                  </a:schemeClr>
                </a:solidFill>
                <a:latin typeface="Garamond Antiqua" pitchFamily="18" charset="0"/>
                <a:cs typeface="Arial" pitchFamily="34" charset="0"/>
              </a:rPr>
              <a:t> </a:t>
            </a:r>
          </a:p>
          <a:p>
            <a:r>
              <a:rPr lang="en-GB" dirty="0"/>
              <a:t> </a:t>
            </a:r>
          </a:p>
        </p:txBody>
      </p:sp>
      <p:sp>
        <p:nvSpPr>
          <p:cNvPr id="7" name="TextBox 6"/>
          <p:cNvSpPr txBox="1"/>
          <p:nvPr/>
        </p:nvSpPr>
        <p:spPr>
          <a:xfrm>
            <a:off x="5940152" y="4653136"/>
            <a:ext cx="2989566" cy="1508105"/>
          </a:xfrm>
          <a:prstGeom prst="rect">
            <a:avLst/>
          </a:prstGeom>
          <a:noFill/>
        </p:spPr>
        <p:txBody>
          <a:bodyPr wrap="square" rtlCol="0">
            <a:spAutoFit/>
          </a:bodyPr>
          <a:lstStyle/>
          <a:p>
            <a:pPr algn="r"/>
            <a:r>
              <a:rPr lang="en-GB" sz="1300" dirty="0" smtClean="0">
                <a:solidFill>
                  <a:schemeClr val="tx2">
                    <a:lumMod val="50000"/>
                  </a:schemeClr>
                </a:solidFill>
                <a:latin typeface="Estrangelo Edessa" panose="03080600000000000000" pitchFamily="66" charset="0"/>
                <a:cs typeface="Estrangelo Edessa" panose="03080600000000000000" pitchFamily="66" charset="0"/>
              </a:rPr>
              <a:t>Telephone:  01255 222022</a:t>
            </a:r>
          </a:p>
          <a:p>
            <a:pPr algn="r"/>
            <a:r>
              <a:rPr lang="en-GB" sz="1300" dirty="0" err="1" smtClean="0">
                <a:solidFill>
                  <a:schemeClr val="tx2">
                    <a:lumMod val="50000"/>
                  </a:schemeClr>
                </a:solidFill>
                <a:latin typeface="Estrangelo Edessa" panose="03080600000000000000" pitchFamily="66" charset="0"/>
                <a:cs typeface="Estrangelo Edessa" panose="03080600000000000000" pitchFamily="66" charset="0"/>
              </a:rPr>
              <a:t>Minicom</a:t>
            </a:r>
            <a:r>
              <a:rPr lang="en-GB" sz="1300" dirty="0" smtClean="0">
                <a:solidFill>
                  <a:schemeClr val="tx2">
                    <a:lumMod val="50000"/>
                  </a:schemeClr>
                </a:solidFill>
                <a:latin typeface="Estrangelo Edessa" panose="03080600000000000000" pitchFamily="66" charset="0"/>
                <a:cs typeface="Estrangelo Edessa" panose="03080600000000000000" pitchFamily="66" charset="0"/>
              </a:rPr>
              <a:t>:  01255 422470</a:t>
            </a:r>
          </a:p>
          <a:p>
            <a:pPr algn="r"/>
            <a:r>
              <a:rPr lang="en-GB" sz="1300" dirty="0" smtClean="0">
                <a:solidFill>
                  <a:schemeClr val="tx2">
                    <a:lumMod val="50000"/>
                  </a:schemeClr>
                </a:solidFill>
                <a:latin typeface="Estrangelo Edessa" panose="03080600000000000000" pitchFamily="66" charset="0"/>
                <a:cs typeface="Estrangelo Edessa" panose="03080600000000000000" pitchFamily="66" charset="0"/>
              </a:rPr>
              <a:t>Fax:  01255 220380</a:t>
            </a:r>
          </a:p>
          <a:p>
            <a:pPr algn="r"/>
            <a:r>
              <a:rPr lang="en-GB" sz="1300" dirty="0" smtClean="0">
                <a:solidFill>
                  <a:schemeClr val="tx2">
                    <a:lumMod val="50000"/>
                  </a:schemeClr>
                </a:solidFill>
                <a:latin typeface="Estrangelo Edessa" panose="03080600000000000000" pitchFamily="66" charset="0"/>
                <a:cs typeface="Estrangelo Edessa" panose="03080600000000000000" pitchFamily="66" charset="0"/>
              </a:rPr>
              <a:t>Email:  careline@tendringdc.gov.uk</a:t>
            </a:r>
          </a:p>
          <a:p>
            <a:pPr algn="r"/>
            <a:r>
              <a:rPr lang="en-GB" sz="1300" dirty="0" smtClean="0">
                <a:solidFill>
                  <a:schemeClr val="tx2">
                    <a:lumMod val="50000"/>
                  </a:schemeClr>
                </a:solidFill>
                <a:latin typeface="Estrangelo Edessa" panose="03080600000000000000" pitchFamily="66" charset="0"/>
                <a:cs typeface="Estrangelo Edessa" panose="03080600000000000000" pitchFamily="66" charset="0"/>
              </a:rPr>
              <a:t>Web:  </a:t>
            </a:r>
            <a:r>
              <a:rPr lang="en-GB" sz="1300" dirty="0" smtClean="0">
                <a:solidFill>
                  <a:schemeClr val="tx2">
                    <a:lumMod val="50000"/>
                  </a:schemeClr>
                </a:solidFill>
                <a:latin typeface="Estrangelo Edessa" panose="03080600000000000000" pitchFamily="66" charset="0"/>
                <a:cs typeface="Estrangelo Edessa" panose="03080600000000000000" pitchFamily="66" charset="0"/>
                <a:hlinkClick r:id="rId3"/>
              </a:rPr>
              <a:t>www.tendringdc.gov.uk/carelin</a:t>
            </a:r>
            <a:r>
              <a:rPr lang="en-GB" sz="1300" dirty="0" smtClean="0">
                <a:solidFill>
                  <a:schemeClr val="tx2">
                    <a:lumMod val="75000"/>
                  </a:schemeClr>
                </a:solidFill>
                <a:latin typeface="Estrangelo Edessa" panose="03080600000000000000" pitchFamily="66" charset="0"/>
                <a:cs typeface="Estrangelo Edessa" panose="03080600000000000000" pitchFamily="66" charset="0"/>
                <a:hlinkClick r:id="rId3"/>
              </a:rPr>
              <a:t>e</a:t>
            </a:r>
            <a:endParaRPr lang="en-GB" sz="1300" dirty="0" smtClean="0">
              <a:solidFill>
                <a:schemeClr val="tx2">
                  <a:lumMod val="75000"/>
                </a:schemeClr>
              </a:solidFill>
              <a:latin typeface="Estrangelo Edessa" panose="03080600000000000000" pitchFamily="66" charset="0"/>
              <a:cs typeface="Estrangelo Edessa" panose="03080600000000000000" pitchFamily="66" charset="0"/>
            </a:endParaRPr>
          </a:p>
          <a:p>
            <a:pPr algn="r"/>
            <a:r>
              <a:rPr lang="en-GB" sz="1300" dirty="0" smtClean="0">
                <a:solidFill>
                  <a:schemeClr val="tx2">
                    <a:lumMod val="50000"/>
                  </a:schemeClr>
                </a:solidFill>
                <a:latin typeface="Estrangelo Edessa" panose="03080600000000000000" pitchFamily="66" charset="0"/>
                <a:cs typeface="Estrangelo Edessa" panose="03080600000000000000" pitchFamily="66" charset="0"/>
              </a:rPr>
              <a:t>@</a:t>
            </a:r>
            <a:r>
              <a:rPr lang="en-GB" sz="1300" dirty="0" err="1" smtClean="0">
                <a:solidFill>
                  <a:schemeClr val="tx2">
                    <a:lumMod val="50000"/>
                  </a:schemeClr>
                </a:solidFill>
                <a:latin typeface="Estrangelo Edessa" panose="03080600000000000000" pitchFamily="66" charset="0"/>
                <a:cs typeface="Estrangelo Edessa" panose="03080600000000000000" pitchFamily="66" charset="0"/>
              </a:rPr>
              <a:t>Tend_Careline</a:t>
            </a:r>
            <a:endParaRPr lang="en-GB" sz="1300" dirty="0" smtClean="0">
              <a:solidFill>
                <a:schemeClr val="tx2">
                  <a:lumMod val="50000"/>
                </a:schemeClr>
              </a:solidFill>
              <a:latin typeface="Estrangelo Edessa" panose="03080600000000000000" pitchFamily="66" charset="0"/>
              <a:cs typeface="Estrangelo Edessa" panose="03080600000000000000" pitchFamily="66" charset="0"/>
            </a:endParaRPr>
          </a:p>
          <a:p>
            <a:pPr algn="r"/>
            <a:endParaRPr lang="en-GB" sz="1300" dirty="0">
              <a:solidFill>
                <a:schemeClr val="tx2">
                  <a:lumMod val="75000"/>
                </a:schemeClr>
              </a:solidFill>
              <a:latin typeface="Estrangelo Edessa" panose="03080600000000000000" pitchFamily="66" charset="0"/>
              <a:cs typeface="Estrangelo Edessa" panose="03080600000000000000" pitchFamily="66"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008" y="6237312"/>
            <a:ext cx="1863480" cy="41159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6220111"/>
            <a:ext cx="1398646" cy="461412"/>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0434" y="5661248"/>
            <a:ext cx="419918" cy="236038"/>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5851" y="1412776"/>
            <a:ext cx="6976897"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33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b36a2e8-5d2d-4312-96da-671669d2c888">
  <element uid="id_classification_nonbusiness" value=""/>
</sisl>
</file>

<file path=customXml/itemProps1.xml><?xml version="1.0" encoding="utf-8"?>
<ds:datastoreItem xmlns:ds="http://schemas.openxmlformats.org/officeDocument/2006/customXml" ds:itemID="{47BE0FAA-58D6-472F-A9E0-D215432C11FD}">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643</TotalTime>
  <Words>1597</Words>
  <Application>Microsoft Office PowerPoint</Application>
  <PresentationFormat>On-screen Show (4:3)</PresentationFormat>
  <Paragraphs>168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Tendring District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Westall</dc:creator>
  <cp:lastModifiedBy>.</cp:lastModifiedBy>
  <cp:revision>48</cp:revision>
  <cp:lastPrinted>2016-07-15T06:12:48Z</cp:lastPrinted>
  <dcterms:created xsi:type="dcterms:W3CDTF">2016-05-16T12:07:42Z</dcterms:created>
  <dcterms:modified xsi:type="dcterms:W3CDTF">2016-07-15T06:52:01Z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aea6f0ef-8c39-4e5b-b2cb-035f6a50d33e</vt:lpwstr>
  </property>
  <property fmtid="{D5CDD505-2E9C-101B-9397-08002B2CF9AE}" pid="3" name="bjSaver">
    <vt:lpwstr>YUF5eaiI8ltZF3BlxAkP2mi53zab/Xlq</vt:lpwstr>
  </property>
  <property fmtid="{D5CDD505-2E9C-101B-9397-08002B2CF9AE}" pid="4" name="bjDocumentLabelXML">
    <vt:lpwstr>&lt;?xml version="1.0" encoding="us-ascii"?&gt;&lt;sisl xmlns:xsi="http://www.w3.org/2001/XMLSchema-instance" xmlns:xsd="http://www.w3.org/2001/XMLSchema" sislVersion="0" policy="1b36a2e8-5d2d-4312-96da-671669d2c888" xmlns="http://www.boldonjames.com/2008/01/sie/i</vt:lpwstr>
  </property>
  <property fmtid="{D5CDD505-2E9C-101B-9397-08002B2CF9AE}" pid="5" name="bjDocumentLabelXML-0">
    <vt:lpwstr>nternal/label"&gt;&lt;element uid="id_classification_nonbusiness" value="" /&gt;&lt;/sisl&gt;</vt:lpwstr>
  </property>
  <property fmtid="{D5CDD505-2E9C-101B-9397-08002B2CF9AE}" pid="6" name="bjDocumentSecurityLabel">
    <vt:lpwstr>OFFICIAL</vt:lpwstr>
  </property>
</Properties>
</file>